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70" r:id="rId11"/>
    <p:sldId id="271" r:id="rId12"/>
    <p:sldId id="264" r:id="rId13"/>
    <p:sldId id="273" r:id="rId14"/>
    <p:sldId id="265" r:id="rId15"/>
    <p:sldId id="266" r:id="rId16"/>
    <p:sldId id="26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600" dirty="0" err="1">
                <a:solidFill>
                  <a:schemeClr val="bg1"/>
                </a:solidFill>
              </a:rPr>
              <a:t>Príspevok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endParaRPr lang="sk-SK" sz="3600" dirty="0">
              <a:solidFill>
                <a:schemeClr val="tx1"/>
              </a:solidFill>
            </a:endParaRPr>
          </a:p>
          <a:p>
            <a:pPr>
              <a:defRPr sz="3600"/>
            </a:pPr>
            <a:r>
              <a:rPr lang="en-US" sz="3600" dirty="0" err="1">
                <a:solidFill>
                  <a:schemeClr val="bg1"/>
                </a:solidFill>
              </a:rPr>
              <a:t>uznanému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endParaRPr lang="sk-SK" sz="3600" dirty="0">
              <a:solidFill>
                <a:schemeClr val="tx1"/>
              </a:solidFill>
            </a:endParaRPr>
          </a:p>
          <a:p>
            <a:pPr>
              <a:defRPr sz="3600"/>
            </a:pPr>
            <a:r>
              <a:rPr lang="en-US" sz="3600" dirty="0" err="1">
                <a:solidFill>
                  <a:schemeClr val="bg1"/>
                </a:solidFill>
              </a:rPr>
              <a:t>športu</a:t>
            </a:r>
            <a:endParaRPr lang="en-US" sz="36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39200099146305478"/>
          <c:y val="0.512152894945769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Príspevok uznanému športu</c:v>
                </c:pt>
              </c:strCache>
            </c:strRef>
          </c:tx>
          <c:spPr>
            <a:ln>
              <a:solidFill>
                <a:schemeClr val="accent1"/>
              </a:solidFill>
            </a:ln>
            <a:effectLst>
              <a:glow rad="101600">
                <a:schemeClr val="accent1">
                  <a:satMod val="175000"/>
                  <a:alpha val="40000"/>
                </a:schemeClr>
              </a:glow>
              <a:softEdge rad="12700"/>
            </a:effectLst>
            <a:scene3d>
              <a:camera prst="orthographicFront"/>
              <a:lightRig rig="threePt" dir="t"/>
            </a:scene3d>
            <a:sp3d/>
          </c:spPr>
          <c:explosion val="4"/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softEdge rad="12700"/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C5B0-4174-ADE7-C006AEDC78D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solidFill>
                  <a:schemeClr val="accent1"/>
                </a:solidFill>
              </a:ln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softEdge rad="12700"/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8-C5B0-4174-ADE7-C006AEDC78D3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solidFill>
                  <a:schemeClr val="accent1"/>
                </a:solidFill>
              </a:ln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softEdge rad="12700"/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C5B0-4174-ADE7-C006AEDC78D3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solidFill>
                  <a:schemeClr val="accent1"/>
                </a:solidFill>
              </a:ln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softEdge rad="12700"/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C5B0-4174-ADE7-C006AEDC78D3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>
                <a:solidFill>
                  <a:schemeClr val="accent1"/>
                </a:solidFill>
              </a:ln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softEdge rad="12700"/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6-C5B0-4174-ADE7-C006AEDC78D3}"/>
              </c:ext>
            </c:extLst>
          </c:dPt>
          <c:dLbls>
            <c:dLbl>
              <c:idx val="0"/>
              <c:layout>
                <c:manualLayout>
                  <c:x val="7.5656063377199434E-2"/>
                  <c:y val="-9.942832947675185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1" i="0" u="none" strike="noStrike" kern="1200" cap="none" spc="0" baseline="0">
                        <a:ln w="6600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dist="38100" dir="2700000" algn="tl" rotWithShape="0">
                            <a:schemeClr val="accent2"/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fld id="{B6471935-FF0F-4F2C-97E1-2E6F63C31027}" type="CATEGORYNAME">
                      <a:rPr lang="pl-PL" b="1" cap="none" spc="0" dirty="0">
                        <a:ln w="6600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dist="38100" dir="2700000" algn="tl" rotWithShape="0">
                            <a:schemeClr val="accent2"/>
                          </a:outerShdw>
                        </a:effectLst>
                      </a:rPr>
                      <a:pPr>
                        <a:defRPr sz="2400" cap="none">
                          <a:ln w="6600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dist="38100" dir="2700000" algn="tl" rotWithShape="0">
                              <a:schemeClr val="accent2"/>
                            </a:outerShdw>
                          </a:effectLst>
                        </a:defRPr>
                      </a:pPr>
                      <a:t>[NÁZOV KATEGÓRIE]</a:t>
                    </a:fld>
                    <a:r>
                      <a:rPr lang="pl-PL" b="1" cap="none" spc="0" baseline="0" dirty="0">
                        <a:ln w="6600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dist="38100" dir="2700000" algn="tl" rotWithShape="0">
                            <a:schemeClr val="accent2"/>
                          </a:outerShdw>
                        </a:effectLst>
                      </a:rPr>
                      <a:t>
</a:t>
                    </a:r>
                    <a:fld id="{C16EC038-5A14-4B86-9DC5-5714FA3691A6}" type="VALUE">
                      <a:rPr lang="pl-PL" b="1" cap="none" spc="0" baseline="0" smtClean="0">
                        <a:ln w="6600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dist="38100" dir="2700000" algn="tl" rotWithShape="0">
                            <a:schemeClr val="accent2"/>
                          </a:outerShdw>
                        </a:effectLst>
                      </a:rPr>
                      <a:pPr>
                        <a:defRPr sz="2400" cap="none">
                          <a:ln w="6600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dist="38100" dir="2700000" algn="tl" rotWithShape="0">
                              <a:schemeClr val="accent2"/>
                            </a:outerShdw>
                          </a:effectLst>
                        </a:defRPr>
                      </a:pPr>
                      <a:t>[HODNOTA]</a:t>
                    </a:fld>
                    <a:endParaRPr lang="pl-PL" b="1" cap="none" spc="0" baseline="0" dirty="0">
                      <a:ln w="6600">
                        <a:solidFill>
                          <a:schemeClr val="accent2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dist="38100" dir="2700000" algn="tl" rotWithShape="0">
                          <a:schemeClr val="accent2"/>
                        </a:outerShdw>
                      </a:effectLst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cap="none" spc="0" baseline="0">
                      <a:ln w="6600">
                        <a:solidFill>
                          <a:schemeClr val="accent2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dist="38100" dir="2700000" algn="tl" rotWithShape="0">
                          <a:schemeClr val="accent2"/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489821702016477"/>
                      <c:h val="0.2258669169064100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5B0-4174-ADE7-C006AEDC78D3}"/>
                </c:ext>
              </c:extLst>
            </c:dLbl>
            <c:dLbl>
              <c:idx val="1"/>
              <c:layout>
                <c:manualLayout>
                  <c:x val="0.11927615653660442"/>
                  <c:y val="-0.1227514611787248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1" i="0" u="none" strike="noStrike" kern="1200" cap="none" spc="0" baseline="0">
                        <a:ln w="12700">
                          <a:solidFill>
                            <a:schemeClr val="accent3">
                              <a:lumMod val="50000"/>
                            </a:schemeClr>
                          </a:solidFill>
                          <a:prstDash val="solid"/>
                        </a:ln>
                        <a:pattFill prst="narHorz">
                          <a:fgClr>
                            <a:schemeClr val="accent3"/>
                          </a:fgClr>
                          <a:bgClr>
                            <a:schemeClr val="accent3">
                              <a:lumMod val="40000"/>
                              <a:lumOff val="60000"/>
                            </a:schemeClr>
                          </a:bgClr>
                        </a:pattFill>
                        <a:effectLst>
                          <a:innerShdw blurRad="177800">
                            <a:schemeClr val="accent3">
                              <a:lumMod val="50000"/>
                            </a:schemeClr>
                          </a:inn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fld id="{469A55F2-55EC-48CB-876C-4B2DEE1E48CB}" type="CATEGORYNAME">
                      <a:rPr lang="en-US" b="1" cap="none" spc="0">
                        <a:ln w="12700">
                          <a:solidFill>
                            <a:schemeClr val="accent3">
                              <a:lumMod val="50000"/>
                            </a:schemeClr>
                          </a:solidFill>
                          <a:prstDash val="solid"/>
                        </a:ln>
                        <a:pattFill prst="narHorz">
                          <a:fgClr>
                            <a:schemeClr val="accent3"/>
                          </a:fgClr>
                          <a:bgClr>
                            <a:schemeClr val="accent3">
                              <a:lumMod val="40000"/>
                              <a:lumOff val="60000"/>
                            </a:schemeClr>
                          </a:bgClr>
                        </a:pattFill>
                        <a:effectLst>
                          <a:innerShdw blurRad="177800">
                            <a:schemeClr val="accent3">
                              <a:lumMod val="50000"/>
                            </a:schemeClr>
                          </a:innerShdw>
                        </a:effectLst>
                      </a:rPr>
                      <a:pPr>
                        <a:defRPr sz="2400" cap="none">
                          <a:ln w="12700">
                            <a:solidFill>
                              <a:schemeClr val="accent3">
                                <a:lumMod val="50000"/>
                              </a:schemeClr>
                            </a:solidFill>
                            <a:prstDash val="solid"/>
                          </a:ln>
                          <a:pattFill prst="narHorz">
                            <a:fgClr>
                              <a:schemeClr val="accent3"/>
                            </a:fgClr>
                            <a:bgClr>
                              <a:schemeClr val="accent3">
                                <a:lumMod val="40000"/>
                                <a:lumOff val="60000"/>
                              </a:schemeClr>
                            </a:bgClr>
                          </a:pattFill>
                          <a:effectLst>
                            <a:innerShdw blurRad="177800">
                              <a:schemeClr val="accent3">
                                <a:lumMod val="50000"/>
                              </a:schemeClr>
                            </a:innerShdw>
                          </a:effectLst>
                        </a:defRPr>
                      </a:pPr>
                      <a:t>[NÁZOV KATEGÓRIE]</a:t>
                    </a:fld>
                    <a:r>
                      <a:rPr lang="en-US" b="1" cap="none" spc="0" baseline="0" dirty="0">
                        <a:ln w="12700">
                          <a:solidFill>
                            <a:schemeClr val="accent3">
                              <a:lumMod val="50000"/>
                            </a:schemeClr>
                          </a:solidFill>
                          <a:prstDash val="solid"/>
                        </a:ln>
                        <a:pattFill prst="narHorz">
                          <a:fgClr>
                            <a:schemeClr val="accent3"/>
                          </a:fgClr>
                          <a:bgClr>
                            <a:schemeClr val="accent3">
                              <a:lumMod val="40000"/>
                              <a:lumOff val="60000"/>
                            </a:schemeClr>
                          </a:bgClr>
                        </a:pattFill>
                        <a:effectLst>
                          <a:innerShdw blurRad="177800">
                            <a:schemeClr val="accent3">
                              <a:lumMod val="50000"/>
                            </a:schemeClr>
                          </a:innerShdw>
                        </a:effectLst>
                      </a:rPr>
                      <a:t>
</a:t>
                    </a:r>
                    <a:fld id="{7E7E4E65-E07D-4D4E-8A7F-419AA8B3FC55}" type="VALUE">
                      <a:rPr lang="en-US" b="1" cap="none" spc="0" baseline="0" smtClean="0">
                        <a:ln w="12700">
                          <a:solidFill>
                            <a:schemeClr val="accent3">
                              <a:lumMod val="50000"/>
                            </a:schemeClr>
                          </a:solidFill>
                          <a:prstDash val="solid"/>
                        </a:ln>
                        <a:pattFill prst="narHorz">
                          <a:fgClr>
                            <a:schemeClr val="accent3"/>
                          </a:fgClr>
                          <a:bgClr>
                            <a:schemeClr val="accent3">
                              <a:lumMod val="40000"/>
                              <a:lumOff val="60000"/>
                            </a:schemeClr>
                          </a:bgClr>
                        </a:pattFill>
                        <a:effectLst>
                          <a:innerShdw blurRad="177800">
                            <a:schemeClr val="accent3">
                              <a:lumMod val="50000"/>
                            </a:schemeClr>
                          </a:innerShdw>
                        </a:effectLst>
                      </a:rPr>
                      <a:pPr>
                        <a:defRPr sz="2400" cap="none">
                          <a:ln w="12700">
                            <a:solidFill>
                              <a:schemeClr val="accent3">
                                <a:lumMod val="50000"/>
                              </a:schemeClr>
                            </a:solidFill>
                            <a:prstDash val="solid"/>
                          </a:ln>
                          <a:pattFill prst="narHorz">
                            <a:fgClr>
                              <a:schemeClr val="accent3"/>
                            </a:fgClr>
                            <a:bgClr>
                              <a:schemeClr val="accent3">
                                <a:lumMod val="40000"/>
                                <a:lumOff val="60000"/>
                              </a:schemeClr>
                            </a:bgClr>
                          </a:pattFill>
                          <a:effectLst>
                            <a:innerShdw blurRad="177800">
                              <a:schemeClr val="accent3">
                                <a:lumMod val="50000"/>
                              </a:schemeClr>
                            </a:innerShdw>
                          </a:effectLst>
                        </a:defRPr>
                      </a:pPr>
                      <a:t>[HODNOTA]</a:t>
                    </a:fld>
                    <a:endParaRPr lang="en-US" b="1" cap="none" spc="0" baseline="0" dirty="0">
                      <a:ln w="12700">
                        <a:solidFill>
                          <a:schemeClr val="accent3">
                            <a:lumMod val="50000"/>
                          </a:schemeClr>
                        </a:solidFill>
                        <a:prstDash val="solid"/>
                      </a:ln>
                      <a:pattFill prst="narHorz">
                        <a:fgClr>
                          <a:schemeClr val="accent3"/>
                        </a:fgClr>
                        <a:bgClr>
                          <a:schemeClr val="accent3">
                            <a:lumMod val="40000"/>
                            <a:lumOff val="60000"/>
                          </a:schemeClr>
                        </a:bgClr>
                      </a:pattFill>
                      <a:effectLst>
                        <a:innerShdw blurRad="177800">
                          <a:schemeClr val="accent3">
                            <a:lumMod val="50000"/>
                          </a:schemeClr>
                        </a:innerShdw>
                      </a:effectLst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cap="none" spc="0" baseline="0">
                      <a:ln w="12700">
                        <a:solidFill>
                          <a:schemeClr val="accent3">
                            <a:lumMod val="50000"/>
                          </a:schemeClr>
                        </a:solidFill>
                        <a:prstDash val="solid"/>
                      </a:ln>
                      <a:pattFill prst="narHorz">
                        <a:fgClr>
                          <a:schemeClr val="accent3"/>
                        </a:fgClr>
                        <a:bgClr>
                          <a:schemeClr val="accent3">
                            <a:lumMod val="40000"/>
                            <a:lumOff val="60000"/>
                          </a:schemeClr>
                        </a:bgClr>
                      </a:pattFill>
                      <a:effectLst>
                        <a:innerShdw blurRad="177800">
                          <a:schemeClr val="accent3">
                            <a:lumMod val="50000"/>
                          </a:schemeClr>
                        </a:inn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61710931560013"/>
                      <c:h val="0.2179844667319397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C5B0-4174-ADE7-C006AEDC78D3}"/>
                </c:ext>
              </c:extLst>
            </c:dLbl>
            <c:dLbl>
              <c:idx val="2"/>
              <c:layout>
                <c:manualLayout>
                  <c:x val="-0.13708080132896233"/>
                  <c:y val="-4.805105986086219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1" i="0" u="none" strike="noStrike" kern="1200" cap="none" spc="0" baseline="0">
                        <a:ln w="9525">
                          <a:solidFill>
                            <a:schemeClr val="bg1"/>
                          </a:solidFill>
                          <a:prstDash val="solid"/>
                        </a:ln>
                        <a:solidFill>
                          <a:schemeClr val="accent1"/>
                        </a:solidFill>
                        <a:effectLst>
                          <a:outerShdw blurRad="12700" dist="38100" dir="2700000" algn="tl" rotWithShape="0">
                            <a:schemeClr val="accent5">
                              <a:lumMod val="60000"/>
                              <a:lumOff val="40000"/>
                            </a:scheme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fld id="{0BC5A983-E0DD-4A8F-8B46-DF4C3C87BD9C}" type="CATEGORYNAME">
                      <a:rPr lang="en-US" b="1" cap="none" spc="0">
                        <a:ln w="9525">
                          <a:solidFill>
                            <a:schemeClr val="bg1"/>
                          </a:solidFill>
                          <a:prstDash val="solid"/>
                        </a:ln>
                        <a:solidFill>
                          <a:schemeClr val="accent5"/>
                        </a:solidFill>
                        <a:effectLst>
                          <a:outerShdw blurRad="12700" dist="38100" dir="2700000" algn="tl" rotWithShape="0">
                            <a:schemeClr val="accent5">
                              <a:lumMod val="60000"/>
                              <a:lumOff val="40000"/>
                            </a:schemeClr>
                          </a:outerShdw>
                        </a:effectLst>
                      </a:rPr>
                      <a:pPr>
                        <a:defRPr sz="2400" cap="none">
                          <a:ln w="9525">
                            <a:solidFill>
                              <a:schemeClr val="bg1"/>
                            </a:solidFill>
                            <a:prstDash val="solid"/>
                          </a:ln>
                          <a:effectLst>
                            <a:outerShdw blurRad="12700" dist="38100" dir="2700000" algn="tl" rotWithShape="0">
                              <a:schemeClr val="accent5">
                                <a:lumMod val="60000"/>
                                <a:lumOff val="40000"/>
                              </a:schemeClr>
                            </a:outerShdw>
                          </a:effectLst>
                        </a:defRPr>
                      </a:pPr>
                      <a:t>[NÁZOV KATEGÓRIE]</a:t>
                    </a:fld>
                    <a:r>
                      <a:rPr lang="en-US" b="1" cap="none" spc="0" baseline="0" dirty="0">
                        <a:ln w="9525">
                          <a:solidFill>
                            <a:schemeClr val="bg1"/>
                          </a:solidFill>
                          <a:prstDash val="solid"/>
                        </a:ln>
                        <a:solidFill>
                          <a:schemeClr val="accent5"/>
                        </a:solidFill>
                        <a:effectLst>
                          <a:outerShdw blurRad="12700" dist="38100" dir="2700000" algn="tl" rotWithShape="0">
                            <a:schemeClr val="accent5">
                              <a:lumMod val="60000"/>
                              <a:lumOff val="40000"/>
                            </a:schemeClr>
                          </a:outerShdw>
                        </a:effectLst>
                      </a:rPr>
                      <a:t>
</a:t>
                    </a:r>
                    <a:fld id="{6335E31D-341B-4258-B660-B69757A9D900}" type="VALUE">
                      <a:rPr lang="en-US" b="1" cap="none" spc="0" baseline="0" smtClean="0">
                        <a:ln w="9525">
                          <a:solidFill>
                            <a:schemeClr val="bg1"/>
                          </a:solidFill>
                          <a:prstDash val="solid"/>
                        </a:ln>
                        <a:solidFill>
                          <a:schemeClr val="accent5"/>
                        </a:solidFill>
                        <a:effectLst>
                          <a:outerShdw blurRad="12700" dist="38100" dir="2700000" algn="tl" rotWithShape="0">
                            <a:schemeClr val="accent5">
                              <a:lumMod val="60000"/>
                              <a:lumOff val="40000"/>
                            </a:schemeClr>
                          </a:outerShdw>
                        </a:effectLst>
                      </a:rPr>
                      <a:pPr>
                        <a:defRPr sz="2400" cap="none">
                          <a:ln w="9525">
                            <a:solidFill>
                              <a:schemeClr val="bg1"/>
                            </a:solidFill>
                            <a:prstDash val="solid"/>
                          </a:ln>
                          <a:effectLst>
                            <a:outerShdw blurRad="12700" dist="38100" dir="2700000" algn="tl" rotWithShape="0">
                              <a:schemeClr val="accent5">
                                <a:lumMod val="60000"/>
                                <a:lumOff val="40000"/>
                              </a:schemeClr>
                            </a:outerShdw>
                          </a:effectLst>
                        </a:defRPr>
                      </a:pPr>
                      <a:t>[HODNOTA]</a:t>
                    </a:fld>
                    <a:endParaRPr lang="en-US" b="1" cap="none" spc="0" baseline="0" dirty="0">
                      <a:ln w="9525">
                        <a:solidFill>
                          <a:schemeClr val="bg1"/>
                        </a:solidFill>
                        <a:prstDash val="solid"/>
                      </a:ln>
                      <a:solidFill>
                        <a:schemeClr val="accent5"/>
                      </a:solidFill>
                      <a:effectLst>
                        <a:outerShdw blurRad="12700" dist="38100" dir="2700000" algn="tl" rotWithShape="0">
                          <a:schemeClr val="accent5">
                            <a:lumMod val="60000"/>
                            <a:lumOff val="40000"/>
                          </a:schemeClr>
                        </a:outerShdw>
                      </a:effectLst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cap="none" spc="0" baseline="0">
                      <a:ln w="9525">
                        <a:solidFill>
                          <a:schemeClr val="bg1"/>
                        </a:solidFill>
                        <a:prstDash val="solid"/>
                      </a:ln>
                      <a:solidFill>
                        <a:schemeClr val="accent5"/>
                      </a:solidFill>
                      <a:effectLst>
                        <a:outerShdw blurRad="12700" dist="38100" dir="2700000" algn="tl" rotWithShape="0">
                          <a:schemeClr val="accent5">
                            <a:lumMod val="60000"/>
                            <a:lumOff val="40000"/>
                          </a:scheme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364917568556283"/>
                      <c:h val="0.2358111657615598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5B0-4174-ADE7-C006AEDC78D3}"/>
                </c:ext>
              </c:extLst>
            </c:dLbl>
            <c:dLbl>
              <c:idx val="3"/>
              <c:layout>
                <c:manualLayout>
                  <c:x val="-9.1589920070221459E-2"/>
                  <c:y val="5.383926028729193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1" i="0" u="none" strike="noStrike" kern="1200" cap="none" spc="0" baseline="0">
                        <a:ln w="22225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F853EA3D-7D6A-4891-BF57-2E9BA9B52DAD}" type="CATEGORYNAME">
                      <a:rPr lang="en-US" b="1" cap="none" spc="0">
                        <a:ln w="22225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</a:rPr>
                      <a:pPr>
                        <a:defRPr sz="2400" cap="none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</a:defRPr>
                      </a:pPr>
                      <a:t>[NÁZOV KATEGÓRIE]</a:t>
                    </a:fld>
                    <a:r>
                      <a:rPr lang="en-US" b="1" cap="none" spc="0" baseline="0" dirty="0">
                        <a:ln w="22225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</a:rPr>
                      <a:t>
</a:t>
                    </a:r>
                    <a:fld id="{29FC9ADA-6C55-4E0D-B9B1-D531D6724EEB}" type="VALUE">
                      <a:rPr lang="en-US" b="1" cap="none" spc="0" baseline="0" smtClean="0">
                        <a:ln w="22225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</a:rPr>
                      <a:pPr>
                        <a:defRPr sz="2400" cap="none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</a:defRPr>
                      </a:pPr>
                      <a:t>[HODNOTA]</a:t>
                    </a:fld>
                    <a:endParaRPr lang="en-US" b="1" cap="none" spc="0" baseline="0" dirty="0">
                      <a:ln w="22225">
                        <a:solidFill>
                          <a:schemeClr val="accent2"/>
                        </a:solidFill>
                        <a:prstDash val="solid"/>
                      </a:ln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effectLst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cap="none" spc="0" baseline="0">
                      <a:ln w="22225">
                        <a:solidFill>
                          <a:schemeClr val="accent2"/>
                        </a:solidFill>
                        <a:prstDash val="solid"/>
                      </a:ln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78768322130682"/>
                      <c:h val="0.2287521463292047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5B0-4174-ADE7-C006AEDC78D3}"/>
                </c:ext>
              </c:extLst>
            </c:dLbl>
            <c:dLbl>
              <c:idx val="4"/>
              <c:layout>
                <c:manualLayout>
                  <c:x val="-2.0418161134971052E-2"/>
                  <c:y val="-6.568273150053786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1" i="0" u="none" strike="noStrike" kern="1200" cap="none" spc="0" baseline="0">
                        <a:ln w="12700">
                          <a:solidFill>
                            <a:schemeClr val="tx2">
                              <a:lumMod val="75000"/>
                            </a:schemeClr>
                          </a:solidFill>
                          <a:prstDash val="solid"/>
                        </a:ln>
                        <a:pattFill prst="dkUpDiag">
                          <a:fgClr>
                            <a:schemeClr val="tx2"/>
                          </a:fgClr>
                          <a:bgClr>
                            <a:schemeClr val="tx2">
                              <a:lumMod val="20000"/>
                              <a:lumOff val="80000"/>
                            </a:schemeClr>
                          </a:bgClr>
                        </a:pattFill>
                        <a:effectLst>
                          <a:outerShdw dist="38100" dir="2640000" algn="bl" rotWithShape="0">
                            <a:schemeClr val="tx2">
                              <a:lumMod val="75000"/>
                            </a:scheme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fld id="{E19BD558-F90C-4F1B-8733-3A81A6630E45}" type="CATEGORYNAME">
                      <a:rPr lang="en-US" b="1" cap="none" spc="0">
                        <a:ln w="12700">
                          <a:solidFill>
                            <a:schemeClr val="tx2">
                              <a:lumMod val="75000"/>
                            </a:schemeClr>
                          </a:solidFill>
                          <a:prstDash val="solid"/>
                        </a:ln>
                        <a:pattFill prst="dkUpDiag">
                          <a:fgClr>
                            <a:schemeClr val="tx2"/>
                          </a:fgClr>
                          <a:bgClr>
                            <a:schemeClr val="tx2">
                              <a:lumMod val="20000"/>
                              <a:lumOff val="80000"/>
                            </a:schemeClr>
                          </a:bgClr>
                        </a:pattFill>
                        <a:effectLst>
                          <a:outerShdw dist="38100" dir="2640000" algn="bl" rotWithShape="0">
                            <a:schemeClr val="tx2">
                              <a:lumMod val="75000"/>
                            </a:schemeClr>
                          </a:outerShdw>
                        </a:effectLst>
                      </a:rPr>
                      <a:pPr>
                        <a:defRPr sz="2400" cap="none">
                          <a:ln w="12700">
                            <a:solidFill>
                              <a:schemeClr val="tx2">
                                <a:lumMod val="75000"/>
                              </a:schemeClr>
                            </a:solidFill>
                            <a:prstDash val="solid"/>
                          </a:ln>
                          <a:pattFill prst="dkUpDiag">
                            <a:fgClr>
                              <a:schemeClr val="tx2"/>
                            </a:fgClr>
                            <a:bgClr>
                              <a:schemeClr val="tx2">
                                <a:lumMod val="20000"/>
                                <a:lumOff val="80000"/>
                              </a:schemeClr>
                            </a:bgClr>
                          </a:pattFill>
                          <a:effectLst>
                            <a:outerShdw dist="38100" dir="2640000" algn="bl" rotWithShape="0">
                              <a:schemeClr val="tx2">
                                <a:lumMod val="75000"/>
                              </a:schemeClr>
                            </a:outerShdw>
                          </a:effectLst>
                        </a:defRPr>
                      </a:pPr>
                      <a:t>[NÁZOV KATEGÓRIE]</a:t>
                    </a:fld>
                    <a:r>
                      <a:rPr lang="en-US" b="1" cap="none" spc="0" baseline="0" dirty="0">
                        <a:ln w="12700">
                          <a:solidFill>
                            <a:schemeClr val="tx2">
                              <a:lumMod val="75000"/>
                            </a:schemeClr>
                          </a:solidFill>
                          <a:prstDash val="solid"/>
                        </a:ln>
                        <a:pattFill prst="dkUpDiag">
                          <a:fgClr>
                            <a:schemeClr val="tx2"/>
                          </a:fgClr>
                          <a:bgClr>
                            <a:schemeClr val="tx2">
                              <a:lumMod val="20000"/>
                              <a:lumOff val="80000"/>
                            </a:schemeClr>
                          </a:bgClr>
                        </a:pattFill>
                        <a:effectLst>
                          <a:outerShdw dist="38100" dir="2640000" algn="bl" rotWithShape="0">
                            <a:schemeClr val="tx2">
                              <a:lumMod val="75000"/>
                            </a:schemeClr>
                          </a:outerShdw>
                        </a:effectLst>
                      </a:rPr>
                      <a:t>
</a:t>
                    </a:r>
                    <a:fld id="{ADD5AB1C-62A9-4666-9359-67DD9493C4AA}" type="VALUE">
                      <a:rPr lang="en-US" b="1" cap="none" spc="0" baseline="0" smtClean="0">
                        <a:ln w="12700">
                          <a:solidFill>
                            <a:schemeClr val="tx2">
                              <a:lumMod val="75000"/>
                            </a:schemeClr>
                          </a:solidFill>
                          <a:prstDash val="solid"/>
                        </a:ln>
                        <a:pattFill prst="dkUpDiag">
                          <a:fgClr>
                            <a:schemeClr val="tx2"/>
                          </a:fgClr>
                          <a:bgClr>
                            <a:schemeClr val="tx2">
                              <a:lumMod val="20000"/>
                              <a:lumOff val="80000"/>
                            </a:schemeClr>
                          </a:bgClr>
                        </a:pattFill>
                        <a:effectLst>
                          <a:outerShdw dist="38100" dir="2640000" algn="bl" rotWithShape="0">
                            <a:schemeClr val="tx2">
                              <a:lumMod val="75000"/>
                            </a:schemeClr>
                          </a:outerShdw>
                        </a:effectLst>
                      </a:rPr>
                      <a:pPr>
                        <a:defRPr sz="2400" cap="none">
                          <a:ln w="12700">
                            <a:solidFill>
                              <a:schemeClr val="tx2">
                                <a:lumMod val="75000"/>
                              </a:schemeClr>
                            </a:solidFill>
                            <a:prstDash val="solid"/>
                          </a:ln>
                          <a:pattFill prst="dkUpDiag">
                            <a:fgClr>
                              <a:schemeClr val="tx2"/>
                            </a:fgClr>
                            <a:bgClr>
                              <a:schemeClr val="tx2">
                                <a:lumMod val="20000"/>
                                <a:lumOff val="80000"/>
                              </a:schemeClr>
                            </a:bgClr>
                          </a:pattFill>
                          <a:effectLst>
                            <a:outerShdw dist="38100" dir="2640000" algn="bl" rotWithShape="0">
                              <a:schemeClr val="tx2">
                                <a:lumMod val="75000"/>
                              </a:schemeClr>
                            </a:outerShdw>
                          </a:effectLst>
                        </a:defRPr>
                      </a:pPr>
                      <a:t>[HODNOTA]</a:t>
                    </a:fld>
                    <a:endParaRPr lang="en-US" b="1" cap="none" spc="0" baseline="0" dirty="0">
                      <a:ln w="12700">
                        <a:solidFill>
                          <a:schemeClr val="tx2">
                            <a:lumMod val="75000"/>
                          </a:schemeClr>
                        </a:solidFill>
                        <a:prstDash val="solid"/>
                      </a:ln>
                      <a:pattFill prst="dkUpDiag">
                        <a:fgClr>
                          <a:schemeClr val="tx2"/>
                        </a:fgClr>
                        <a:bgClr>
                          <a:schemeClr val="tx2">
                            <a:lumMod val="20000"/>
                            <a:lumOff val="80000"/>
                          </a:schemeClr>
                        </a:bgClr>
                      </a:pattFill>
                      <a:effectLst>
                        <a:outerShdw dist="38100" dir="2640000" algn="bl" rotWithShape="0">
                          <a:schemeClr val="tx2">
                            <a:lumMod val="75000"/>
                          </a:schemeClr>
                        </a:outerShdw>
                      </a:effectLst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cap="none" spc="0" baseline="0">
                      <a:ln w="12700">
                        <a:solidFill>
                          <a:schemeClr val="tx2">
                            <a:lumMod val="75000"/>
                          </a:schemeClr>
                        </a:solidFill>
                        <a:prstDash val="solid"/>
                      </a:ln>
                      <a:pattFill prst="dkUpDiag">
                        <a:fgClr>
                          <a:schemeClr val="tx2"/>
                        </a:fgClr>
                        <a:bgClr>
                          <a:schemeClr val="tx2">
                            <a:lumMod val="20000"/>
                            <a:lumOff val="80000"/>
                          </a:schemeClr>
                        </a:bgClr>
                      </a:pattFill>
                      <a:effectLst>
                        <a:outerShdw dist="38100" dir="2640000" algn="bl" rotWithShape="0">
                          <a:schemeClr val="tx2">
                            <a:lumMod val="75000"/>
                          </a:scheme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62506858109431"/>
                      <c:h val="0.2416918449494834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C5B0-4174-ADE7-C006AEDC78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cap="none" spc="0" baseline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Hárok1!$A$2:$A$6</c:f>
              <c:strCache>
                <c:ptCount val="5"/>
                <c:pt idx="0">
                  <c:v>ŠPORT MLÁDEŽE DO 23 ROKOV</c:v>
                </c:pt>
                <c:pt idx="1">
                  <c:v>TALENTOVANí ŠPORTOVCI</c:v>
                </c:pt>
                <c:pt idx="2">
                  <c:v>ŠPORTOVÁ REPREZENTÁCIA</c:v>
                </c:pt>
                <c:pt idx="3">
                  <c:v>SPRÁVA A PREVÁDZKA</c:v>
                </c:pt>
                <c:pt idx="4">
                  <c:v>OSTATNÁ ŠPORTOVÁ ČINNOSŤ</c:v>
                </c:pt>
              </c:strCache>
            </c:strRef>
          </c:cat>
          <c:val>
            <c:numRef>
              <c:f>Hárok1!$B$2:$B$6</c:f>
              <c:numCache>
                <c:formatCode>0.00%</c:formatCode>
                <c:ptCount val="5"/>
                <c:pt idx="0">
                  <c:v>0.15278</c:v>
                </c:pt>
                <c:pt idx="1">
                  <c:v>0.20169999999999999</c:v>
                </c:pt>
                <c:pt idx="2">
                  <c:v>0.36199999999999999</c:v>
                </c:pt>
                <c:pt idx="3">
                  <c:v>0.14899999999999999</c:v>
                </c:pt>
                <c:pt idx="4">
                  <c:v>0.13450000000000001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B0-4174-ADE7-C006AEDC78D3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19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0.89608</cdr:x>
      <cdr:y>0.0638</cdr:y>
    </cdr:from>
    <cdr:to>
      <cdr:x>0.98095</cdr:x>
      <cdr:y>0.22045</cdr:y>
    </cdr:to>
    <cdr:pic>
      <cdr:nvPicPr>
        <cdr:cNvPr id="2" name="Obrázok 1">
          <a:extLst xmlns:a="http://schemas.openxmlformats.org/drawingml/2006/main">
            <a:ext uri="{FF2B5EF4-FFF2-40B4-BE49-F238E27FC236}">
              <a16:creationId xmlns:a16="http://schemas.microsoft.com/office/drawing/2014/main" id="{91B3236D-BB10-4106-955B-12C9CB994922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9753716" y="376260"/>
          <a:ext cx="923804" cy="923809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349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517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9253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6188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836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1486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9139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94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9260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1046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7453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32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8761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156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7679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851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449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  <p:sldLayoutId id="2147483780" r:id="rId15"/>
    <p:sldLayoutId id="21474837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E25575-8B1A-43D6-898C-98C188AC0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259379"/>
            <a:ext cx="9144000" cy="3344534"/>
          </a:xfrm>
        </p:spPr>
        <p:txBody>
          <a:bodyPr>
            <a:normAutofit/>
          </a:bodyPr>
          <a:lstStyle/>
          <a:p>
            <a:pPr algn="ctr"/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Rozpočet na rok 2020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58FEFB9-DD32-492C-A657-7BBF493B04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5A44022-54DA-43BF-9048-ECB237F97D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920" y="499621"/>
            <a:ext cx="10010159" cy="1995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344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7C46D8-7D39-4DE6-B6F0-533D219C5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Talentovaní športovci</a:t>
            </a:r>
            <a:b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sk-SK" sz="27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Návrh rozpočtu 2020</a:t>
            </a:r>
            <a:br>
              <a:rPr lang="sk-SK" sz="27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sk-SK" sz="27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prerozdelenie min. 20% PUŠ na rozvoj športovo talentovanej mládeže</a:t>
            </a:r>
            <a:endParaRPr lang="sk-SK" dirty="0">
              <a:solidFill>
                <a:schemeClr val="accent1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028033E-66EC-411E-9B19-03EFC8FEE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latin typeface="Book Antiqua" panose="02040602050305030304" pitchFamily="18" charset="0"/>
              </a:rPr>
              <a:t>Počet športovo talentovanej mládeže v schválenom a zverejnenom zozname SZKB = 68</a:t>
            </a:r>
          </a:p>
          <a:p>
            <a:r>
              <a:rPr lang="sk-SK" dirty="0">
                <a:latin typeface="Book Antiqua" panose="02040602050305030304" pitchFamily="18" charset="0"/>
              </a:rPr>
              <a:t>Suma (kredit) na jedného talentovaného športovca vychádza 35.736,80€/68 osôb = 525,52€…….po zaokrúhlení na 530€ vychádza suma na ŠTM 36.040€ (20,17% z PUŠ) </a:t>
            </a:r>
          </a:p>
          <a:p>
            <a:r>
              <a:rPr lang="sk-SK" dirty="0">
                <a:latin typeface="Book Antiqua" panose="02040602050305030304" pitchFamily="18" charset="0"/>
              </a:rPr>
              <a:t>1 talentovaný mládežnícky športovec = kredit (rozpočet) 530€ / rok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550A5892-0481-439C-A3EB-115C28DD6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78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4A373E-DC67-47A3-AAA6-A2873F27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Talentovaní športovci</a:t>
            </a:r>
            <a:b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sk-SK" sz="27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Návrh rozpočtu 2020</a:t>
            </a:r>
            <a:br>
              <a:rPr lang="sk-SK" sz="27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sk-SK" sz="27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prerozdelenie min. 20% PUŠ na rozvoj športovo talentovanej mládeže</a:t>
            </a:r>
            <a:endParaRPr lang="sk-SK" sz="2700" dirty="0">
              <a:solidFill>
                <a:schemeClr val="accent1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11" name="Objekt 10">
            <a:extLst>
              <a:ext uri="{FF2B5EF4-FFF2-40B4-BE49-F238E27FC236}">
                <a16:creationId xmlns:a16="http://schemas.microsoft.com/office/drawing/2014/main" id="{3183D124-B4C2-479A-AA7D-EAEF1D5208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5617200"/>
              </p:ext>
            </p:extLst>
          </p:nvPr>
        </p:nvGraphicFramePr>
        <p:xfrm>
          <a:off x="3097212" y="1800225"/>
          <a:ext cx="5997575" cy="469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Document" r:id="rId3" imgW="5996975" imgH="4692874" progId="Word.Document.12">
                  <p:embed/>
                </p:oleObj>
              </mc:Choice>
              <mc:Fallback>
                <p:oleObj name="Document" r:id="rId3" imgW="5996975" imgH="469287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97212" y="1800225"/>
                        <a:ext cx="5997575" cy="469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Obrázok 11">
            <a:extLst>
              <a:ext uri="{FF2B5EF4-FFF2-40B4-BE49-F238E27FC236}">
                <a16:creationId xmlns:a16="http://schemas.microsoft.com/office/drawing/2014/main" id="{C438B3BA-A082-42DD-A2CA-A29E841575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173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24A7C4-52A6-4A3C-918C-1A28E25C3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Športová reprezentácia</a:t>
            </a:r>
            <a:b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 – 36,20%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86DD36C-9C9E-4E9B-9721-A80AF11A5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latin typeface="Book Antiqua" panose="02040602050305030304" pitchFamily="18" charset="0"/>
              </a:rPr>
              <a:t>V zmysle zmluvy </a:t>
            </a:r>
            <a:r>
              <a:rPr lang="en-US" dirty="0">
                <a:latin typeface="Book Antiqua" panose="02040602050305030304" pitchFamily="18" charset="0"/>
              </a:rPr>
              <a:t>0055 / 2020 / SŠ</a:t>
            </a:r>
            <a:r>
              <a:rPr lang="sk-SK" b="1" dirty="0">
                <a:latin typeface="Book Antiqua" panose="02040602050305030304" pitchFamily="18" charset="0"/>
              </a:rPr>
              <a:t> </a:t>
            </a:r>
            <a:r>
              <a:rPr lang="sk-SK" dirty="0">
                <a:latin typeface="Book Antiqua" panose="02040602050305030304" pitchFamily="18" charset="0"/>
              </a:rPr>
              <a:t>medzi MŠVVaŠ a SZKB</a:t>
            </a:r>
            <a:r>
              <a:rPr lang="en-US" dirty="0">
                <a:latin typeface="Book Antiqua" panose="02040602050305030304" pitchFamily="18" charset="0"/>
              </a:rPr>
              <a:t> o </a:t>
            </a:r>
            <a:r>
              <a:rPr lang="en-US" dirty="0" err="1">
                <a:latin typeface="Book Antiqua" panose="02040602050305030304" pitchFamily="18" charset="0"/>
              </a:rPr>
              <a:t>poskytnutí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príspevku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uznanému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športu</a:t>
            </a:r>
            <a:r>
              <a:rPr lang="en-US" dirty="0">
                <a:latin typeface="Book Antiqua" panose="02040602050305030304" pitchFamily="18" charset="0"/>
              </a:rPr>
              <a:t> v </a:t>
            </a:r>
            <a:r>
              <a:rPr lang="en-US" dirty="0" err="1">
                <a:latin typeface="Book Antiqua" panose="02040602050305030304" pitchFamily="18" charset="0"/>
              </a:rPr>
              <a:t>roku</a:t>
            </a:r>
            <a:r>
              <a:rPr lang="en-US" dirty="0">
                <a:latin typeface="Book Antiqua" panose="02040602050305030304" pitchFamily="18" charset="0"/>
              </a:rPr>
              <a:t> 2020</a:t>
            </a:r>
            <a:r>
              <a:rPr lang="sk-SK" dirty="0">
                <a:latin typeface="Book Antiqua" panose="02040602050305030304" pitchFamily="18" charset="0"/>
              </a:rPr>
              <a:t> :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  <a:cs typeface="Calibri" panose="020F0502020204030204" pitchFamily="34" charset="0"/>
              </a:rPr>
              <a:t>→ </a:t>
            </a:r>
            <a:r>
              <a:rPr lang="sk-SK" dirty="0">
                <a:latin typeface="Book Antiqua" panose="02040602050305030304" pitchFamily="18" charset="0"/>
              </a:rPr>
              <a:t>najmenej 25% výšky príspevku na účel športovej reprezentácie </a:t>
            </a:r>
            <a:r>
              <a:rPr lang="fr-FR" dirty="0">
                <a:latin typeface="Book Antiqua" panose="02040602050305030304" pitchFamily="18" charset="0"/>
              </a:rPr>
              <a:t>v sume 44 671 eur</a:t>
            </a:r>
            <a:endParaRPr lang="sk-SK" dirty="0">
              <a:latin typeface="Book Antiqua" panose="02040602050305030304" pitchFamily="18" charset="0"/>
            </a:endParaRPr>
          </a:p>
          <a:p>
            <a:r>
              <a:rPr lang="sk-SK" dirty="0">
                <a:latin typeface="Book Antiqua" panose="02040602050305030304" pitchFamily="18" charset="0"/>
              </a:rPr>
              <a:t>Predpoklad: 36,20% ... 64.683 €</a:t>
            </a:r>
          </a:p>
          <a:p>
            <a:pPr marL="0" indent="0">
              <a:buNone/>
            </a:pPr>
            <a:endParaRPr lang="sk-SK" dirty="0">
              <a:latin typeface="Book Antiqua" panose="02040602050305030304" pitchFamily="18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C370C9D7-2D83-493A-A822-0C6C8C674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828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FEB2E3-7E9C-49A9-83A5-D0B43B1C6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Športová reprezentácia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DEF8AB1-E191-45A7-B3FE-BE0EDD015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Predpokladané výdavky: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AKCIE v zmysle Kalendára akcií SZKB na rok 2020</a:t>
            </a:r>
          </a:p>
          <a:p>
            <a:r>
              <a:rPr lang="sk-SK" dirty="0">
                <a:latin typeface="Book Antiqua" panose="02040602050305030304" pitchFamily="18" charset="0"/>
              </a:rPr>
              <a:t>Reprezentačné zrazy</a:t>
            </a:r>
          </a:p>
          <a:p>
            <a:r>
              <a:rPr lang="sk-SK" dirty="0">
                <a:latin typeface="Book Antiqua" panose="02040602050305030304" pitchFamily="18" charset="0"/>
              </a:rPr>
              <a:t>Vyhodnotenie najúspešnejších športovcov </a:t>
            </a:r>
          </a:p>
          <a:p>
            <a:r>
              <a:rPr lang="sk-SK" dirty="0">
                <a:latin typeface="Book Antiqua" panose="02040602050305030304" pitchFamily="18" charset="0"/>
              </a:rPr>
              <a:t>Reprezentačné výjazdy na turnaje</a:t>
            </a:r>
          </a:p>
          <a:p>
            <a:r>
              <a:rPr lang="sk-SK" dirty="0">
                <a:latin typeface="Book Antiqua" panose="02040602050305030304" pitchFamily="18" charset="0"/>
              </a:rPr>
              <a:t>Reprezentačné sústredenia</a:t>
            </a:r>
          </a:p>
          <a:p>
            <a:r>
              <a:rPr lang="sk-SK" dirty="0">
                <a:latin typeface="Book Antiqua" panose="02040602050305030304" pitchFamily="18" charset="0"/>
              </a:rPr>
              <a:t>Reprezentačné výjazdy na vrcholné podujatia – MS juniorov a kadetov, ME seniorov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INÉ</a:t>
            </a:r>
          </a:p>
          <a:p>
            <a:r>
              <a:rPr lang="sk-SK" dirty="0">
                <a:latin typeface="Book Antiqua" panose="02040602050305030304" pitchFamily="18" charset="0"/>
              </a:rPr>
              <a:t>Reprezentační tréneri</a:t>
            </a:r>
          </a:p>
          <a:p>
            <a:r>
              <a:rPr lang="sk-SK" dirty="0">
                <a:latin typeface="Book Antiqua" panose="02040602050305030304" pitchFamily="18" charset="0"/>
              </a:rPr>
              <a:t>Reprezentačné oblečenie</a:t>
            </a:r>
          </a:p>
          <a:p>
            <a:r>
              <a:rPr lang="sk-SK" dirty="0">
                <a:latin typeface="Book Antiqua" panose="02040602050305030304" pitchFamily="18" charset="0"/>
              </a:rPr>
              <a:t>Prenájmy telocviční, tatami, ringu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2280B739-900F-4692-B710-5A942604FB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611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303081-A620-4B25-AAAA-FE3489681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Správa a prevádzka</a:t>
            </a:r>
            <a:b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 – 14,90%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9FC787B-F877-439C-B52F-06675523C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>
                <a:latin typeface="Book Antiqua" panose="02040602050305030304" pitchFamily="18" charset="0"/>
              </a:rPr>
              <a:t>V zmysle zmluvy </a:t>
            </a:r>
            <a:r>
              <a:rPr lang="en-US" dirty="0">
                <a:latin typeface="Book Antiqua" panose="02040602050305030304" pitchFamily="18" charset="0"/>
              </a:rPr>
              <a:t>0055 / 2020 / SŠ</a:t>
            </a:r>
            <a:r>
              <a:rPr lang="sk-SK" b="1" dirty="0">
                <a:latin typeface="Book Antiqua" panose="02040602050305030304" pitchFamily="18" charset="0"/>
              </a:rPr>
              <a:t> </a:t>
            </a:r>
            <a:r>
              <a:rPr lang="sk-SK" dirty="0">
                <a:latin typeface="Book Antiqua" panose="02040602050305030304" pitchFamily="18" charset="0"/>
              </a:rPr>
              <a:t>medzi MŠVVaŠ a SZKB</a:t>
            </a:r>
            <a:r>
              <a:rPr lang="en-US" dirty="0">
                <a:latin typeface="Book Antiqua" panose="02040602050305030304" pitchFamily="18" charset="0"/>
              </a:rPr>
              <a:t> o </a:t>
            </a:r>
            <a:r>
              <a:rPr lang="en-US" dirty="0" err="1">
                <a:latin typeface="Book Antiqua" panose="02040602050305030304" pitchFamily="18" charset="0"/>
              </a:rPr>
              <a:t>poskytnutí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príspevku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uznanému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športu</a:t>
            </a:r>
            <a:r>
              <a:rPr lang="en-US" dirty="0">
                <a:latin typeface="Book Antiqua" panose="02040602050305030304" pitchFamily="18" charset="0"/>
              </a:rPr>
              <a:t> v </a:t>
            </a:r>
            <a:r>
              <a:rPr lang="en-US" dirty="0" err="1">
                <a:latin typeface="Book Antiqua" panose="02040602050305030304" pitchFamily="18" charset="0"/>
              </a:rPr>
              <a:t>roku</a:t>
            </a:r>
            <a:r>
              <a:rPr lang="en-US" dirty="0">
                <a:latin typeface="Book Antiqua" panose="02040602050305030304" pitchFamily="18" charset="0"/>
              </a:rPr>
              <a:t> 2020</a:t>
            </a:r>
            <a:r>
              <a:rPr lang="sk-SK" dirty="0">
                <a:latin typeface="Book Antiqua" panose="02040602050305030304" pitchFamily="18" charset="0"/>
              </a:rPr>
              <a:t> :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  <a:cs typeface="Calibri" panose="020F0502020204030204" pitchFamily="34" charset="0"/>
              </a:rPr>
              <a:t>→ </a:t>
            </a:r>
            <a:r>
              <a:rPr lang="sk-SK" dirty="0">
                <a:latin typeface="Book Antiqua" panose="02040602050305030304" pitchFamily="18" charset="0"/>
              </a:rPr>
              <a:t>najviac 15% výšky príspevku na účel výdavkov na správu a prevádzku </a:t>
            </a:r>
            <a:r>
              <a:rPr lang="fr-FR" dirty="0">
                <a:latin typeface="Book Antiqua" panose="02040602050305030304" pitchFamily="18" charset="0"/>
              </a:rPr>
              <a:t>v sume 26 803 eur</a:t>
            </a:r>
            <a:endParaRPr lang="sk-SK" dirty="0">
              <a:latin typeface="Book Antiqua" panose="02040602050305030304" pitchFamily="18" charset="0"/>
            </a:endParaRPr>
          </a:p>
          <a:p>
            <a:r>
              <a:rPr lang="sk-SK" dirty="0">
                <a:latin typeface="Book Antiqua" panose="02040602050305030304" pitchFamily="18" charset="0"/>
              </a:rPr>
              <a:t>Predpoklad: 14,90% ... 26.623 €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Predpokladané výdavky:</a:t>
            </a:r>
          </a:p>
          <a:p>
            <a:r>
              <a:rPr lang="sk-SK" dirty="0">
                <a:latin typeface="Book Antiqua" panose="02040602050305030304" pitchFamily="18" charset="0"/>
              </a:rPr>
              <a:t>Služby (telefóny, internet, skladové priestory, </a:t>
            </a:r>
            <a:r>
              <a:rPr lang="sk-SK" dirty="0" err="1">
                <a:latin typeface="Book Antiqua" panose="02040602050305030304" pitchFamily="18" charset="0"/>
              </a:rPr>
              <a:t>P.O.Box</a:t>
            </a:r>
            <a:r>
              <a:rPr lang="sk-SK" dirty="0">
                <a:latin typeface="Book Antiqua" panose="02040602050305030304" pitchFamily="18" charset="0"/>
              </a:rPr>
              <a:t>, účtovníctvo, bankové poplatky, audit, registračný a súťažný systém, administratíva, prenájmy kancelárskych priestorov, kancelárske potreby, poštové služby)</a:t>
            </a:r>
          </a:p>
          <a:p>
            <a:pPr marL="0" indent="0">
              <a:buNone/>
            </a:pPr>
            <a:endParaRPr lang="sk-SK" dirty="0">
              <a:latin typeface="Book Antiqua" panose="02040602050305030304" pitchFamily="18" charset="0"/>
            </a:endParaRPr>
          </a:p>
          <a:p>
            <a:endParaRPr lang="sk-SK" dirty="0">
              <a:latin typeface="Book Antiqua" panose="02040602050305030304" pitchFamily="18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4A72CA4-9D21-4055-B730-7B1785B6E3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788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7BD33B-CC37-4B7B-95F8-286FA5496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Ostatná športová činnosť</a:t>
            </a:r>
            <a:b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 – 13,452%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4C900B3-1655-4D5B-A656-561E751DF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latin typeface="Book Antiqua" panose="02040602050305030304" pitchFamily="18" charset="0"/>
              </a:rPr>
              <a:t>V zmysle zmluvy </a:t>
            </a:r>
            <a:r>
              <a:rPr lang="en-US" dirty="0">
                <a:latin typeface="Book Antiqua" panose="02040602050305030304" pitchFamily="18" charset="0"/>
              </a:rPr>
              <a:t>0055 / 2020 / SŠ</a:t>
            </a:r>
            <a:r>
              <a:rPr lang="sk-SK" b="1" dirty="0">
                <a:latin typeface="Book Antiqua" panose="02040602050305030304" pitchFamily="18" charset="0"/>
              </a:rPr>
              <a:t> </a:t>
            </a:r>
            <a:r>
              <a:rPr lang="sk-SK" dirty="0">
                <a:latin typeface="Book Antiqua" panose="02040602050305030304" pitchFamily="18" charset="0"/>
              </a:rPr>
              <a:t>medzi MŠVVaŠ a SZKB</a:t>
            </a:r>
            <a:r>
              <a:rPr lang="en-US" dirty="0">
                <a:latin typeface="Book Antiqua" panose="02040602050305030304" pitchFamily="18" charset="0"/>
              </a:rPr>
              <a:t> o </a:t>
            </a:r>
            <a:r>
              <a:rPr lang="en-US" dirty="0" err="1">
                <a:latin typeface="Book Antiqua" panose="02040602050305030304" pitchFamily="18" charset="0"/>
              </a:rPr>
              <a:t>poskytnutí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príspevku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uznanému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športu</a:t>
            </a:r>
            <a:r>
              <a:rPr lang="en-US" dirty="0">
                <a:latin typeface="Book Antiqua" panose="02040602050305030304" pitchFamily="18" charset="0"/>
              </a:rPr>
              <a:t> v </a:t>
            </a:r>
            <a:r>
              <a:rPr lang="en-US" dirty="0" err="1">
                <a:latin typeface="Book Antiqua" panose="02040602050305030304" pitchFamily="18" charset="0"/>
              </a:rPr>
              <a:t>roku</a:t>
            </a:r>
            <a:r>
              <a:rPr lang="en-US" dirty="0">
                <a:latin typeface="Book Antiqua" panose="02040602050305030304" pitchFamily="18" charset="0"/>
              </a:rPr>
              <a:t> 2020</a:t>
            </a:r>
            <a:r>
              <a:rPr lang="sk-SK" dirty="0">
                <a:latin typeface="Book Antiqua" panose="02040602050305030304" pitchFamily="18" charset="0"/>
              </a:rPr>
              <a:t> :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  <a:cs typeface="Calibri" panose="020F0502020204030204" pitchFamily="34" charset="0"/>
              </a:rPr>
              <a:t>→ </a:t>
            </a:r>
            <a:r>
              <a:rPr lang="sk-SK" dirty="0">
                <a:latin typeface="Book Antiqua" panose="02040602050305030304" pitchFamily="18" charset="0"/>
              </a:rPr>
              <a:t>bez percentuálneho ohraničenia</a:t>
            </a:r>
          </a:p>
          <a:p>
            <a:r>
              <a:rPr lang="sk-SK" dirty="0">
                <a:latin typeface="Book Antiqua" panose="02040602050305030304" pitchFamily="18" charset="0"/>
              </a:rPr>
              <a:t>Predpoklad: 13,452% ... 24.036 €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Predpokladané výdavky:</a:t>
            </a:r>
          </a:p>
          <a:p>
            <a:r>
              <a:rPr lang="sk-SK" dirty="0">
                <a:latin typeface="Book Antiqua" panose="02040602050305030304" pitchFamily="18" charset="0"/>
              </a:rPr>
              <a:t>Licencie WAKO, organizácia podujatia Slovak </a:t>
            </a:r>
            <a:r>
              <a:rPr lang="sk-SK" dirty="0" err="1">
                <a:latin typeface="Book Antiqua" panose="02040602050305030304" pitchFamily="18" charset="0"/>
              </a:rPr>
              <a:t>Open</a:t>
            </a:r>
            <a:r>
              <a:rPr lang="sk-SK" dirty="0">
                <a:latin typeface="Book Antiqua" panose="02040602050305030304" pitchFamily="18" charset="0"/>
              </a:rPr>
              <a:t>, školenia športových odborníkov, </a:t>
            </a:r>
            <a:r>
              <a:rPr lang="sk-SK" dirty="0" err="1">
                <a:latin typeface="Book Antiqua" panose="02040602050305030304" pitchFamily="18" charset="0"/>
              </a:rPr>
              <a:t>antidoping</a:t>
            </a:r>
            <a:r>
              <a:rPr lang="sk-SK" dirty="0">
                <a:latin typeface="Book Antiqua" panose="02040602050305030304" pitchFamily="18" charset="0"/>
              </a:rPr>
              <a:t> školenie</a:t>
            </a:r>
          </a:p>
          <a:p>
            <a:endParaRPr lang="sk-SK" dirty="0">
              <a:latin typeface="Book Antiqua" panose="02040602050305030304" pitchFamily="18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C848D5D-9211-4085-829B-276D65EAB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01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8DFE81-51E3-49DD-ADEC-26A0D2BCC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Sumár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75F6FBC-A762-4735-85F1-52C178EFC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Šport mládeže do 23 rokov (cez kluby)			 27.300 € </a:t>
            </a:r>
          </a:p>
          <a:p>
            <a:pPr marL="514350" indent="-514350"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Talentovaní športovci							 36.040 €</a:t>
            </a:r>
          </a:p>
          <a:p>
            <a:pPr marL="514350" indent="-514350"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Športová reprezentácia						 64.683 €</a:t>
            </a:r>
          </a:p>
          <a:p>
            <a:pPr marL="514350" indent="-514350"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Správa a prevádzka							 26.623 €</a:t>
            </a:r>
          </a:p>
          <a:p>
            <a:pPr marL="514350" indent="-514350"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Iné (ostatná športová činnosť)					 24.036 € 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____________________________________________________________________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       </a:t>
            </a:r>
            <a:r>
              <a:rPr lang="sk-SK" sz="2400" b="1" dirty="0">
                <a:latin typeface="Book Antiqua" panose="02040602050305030304" pitchFamily="18" charset="0"/>
              </a:rPr>
              <a:t>SPOLU									178.682 €</a:t>
            </a:r>
          </a:p>
          <a:p>
            <a:endParaRPr lang="sk-SK" dirty="0">
              <a:latin typeface="Book Antiqua" panose="02040602050305030304" pitchFamily="18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58D64B93-DD8E-441D-8254-B2A8CBC498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856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071EB6-8F60-4423-A98A-5B99BA946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Finančné prostriedky poskytnuté zo štátneho rozpočtu v oblasti športu v roku 2020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31632BF-CE5C-470A-A9B9-304FCBF6C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Uznané športy 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– príspevok uznanému športu (PUŠ)				178 684,00€</a:t>
            </a:r>
          </a:p>
          <a:p>
            <a:pPr marL="0" indent="0">
              <a:buNone/>
            </a:pPr>
            <a:endParaRPr lang="sk-SK" dirty="0">
              <a:latin typeface="Book Antiqua" panose="02040602050305030304" pitchFamily="18" charset="0"/>
            </a:endParaRPr>
          </a:p>
          <a:p>
            <a:r>
              <a:rPr lang="sk-SK" dirty="0">
                <a:latin typeface="Book Antiqua" panose="02040602050305030304" pitchFamily="18" charset="0"/>
              </a:rPr>
              <a:t>Národné športové projekty 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– príspevok športovcom top tímu					35 000,00€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– finančné odmeny športovcom za výsledky dosiahnuté v roku 2019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a trénerom mládeže za dosiahnuté výsledky ich športovcov v roku 2019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a za celoživotnú prácu s mládežou				13 200,00€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_____________________________________________________________________________</a:t>
            </a:r>
          </a:p>
          <a:p>
            <a:pPr marL="0" indent="0">
              <a:buNone/>
            </a:pPr>
            <a:r>
              <a:rPr lang="sk-SK" b="1" dirty="0">
                <a:latin typeface="Book Antiqua" panose="02040602050305030304" pitchFamily="18" charset="0"/>
              </a:rPr>
              <a:t>SPOLU 										226 884,00€</a:t>
            </a:r>
            <a:r>
              <a:rPr lang="sk-SK" dirty="0">
                <a:latin typeface="Book Antiqua" panose="02040602050305030304" pitchFamily="18" charset="0"/>
              </a:rPr>
              <a:t>		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C661B7CA-B6B3-4103-ADBA-FAE7F6C123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718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A8B8C0-BF52-4210-8E80-C737575B7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Príspevok športovcom top tímu	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ECDA9C0-3A94-4B93-A902-43A785A73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>
              <a:solidFill>
                <a:srgbClr val="0000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r>
              <a:rPr lang="pl-PL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Marek Karlík 10 000 eur </a:t>
            </a:r>
          </a:p>
          <a:p>
            <a:r>
              <a:rPr lang="pl-PL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Monika Chochlíková 10 000 eur </a:t>
            </a:r>
          </a:p>
          <a:p>
            <a:r>
              <a:rPr lang="sv-SE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Jaroslav Paľa 5 000 eur </a:t>
            </a:r>
          </a:p>
          <a:p>
            <a:r>
              <a:rPr lang="pt-BR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Barbora Mayerová 5 000 eur </a:t>
            </a:r>
          </a:p>
          <a:p>
            <a:r>
              <a:rPr lang="pl-PL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Dominika Karchová 5 000 eur</a:t>
            </a:r>
            <a:endParaRPr lang="sk-SK" dirty="0"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0D9EC757-3DB1-4B48-A1C1-38197CFE9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856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F87F1-3564-4552-9AF0-D62B1D202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sk-SK" sz="2700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Finančné odmeny športovcom za výsledky dosiahnuté v roku 2019</a:t>
            </a:r>
            <a:br>
              <a:rPr lang="sk-SK" sz="2700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sk-SK" sz="2700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a trénerom mládeže za dosiahnuté výsledky ich športovcov v roku 2019</a:t>
            </a:r>
            <a:br>
              <a:rPr lang="sk-SK" sz="2700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sk-SK" sz="2700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a za celoživotnú prácu s mládežou</a:t>
            </a:r>
            <a:endParaRPr lang="sk-SK" dirty="0">
              <a:solidFill>
                <a:schemeClr val="accent1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E6DB881-9073-4F4B-B6FD-02EB6FCAF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sk-SK" dirty="0">
              <a:latin typeface="Book Antiqua" panose="02040602050305030304" pitchFamily="18" charset="0"/>
            </a:endParaRPr>
          </a:p>
          <a:p>
            <a:r>
              <a:rPr lang="sk-SK" dirty="0">
                <a:latin typeface="Book Antiqua" panose="02040602050305030304" pitchFamily="18" charset="0"/>
              </a:rPr>
              <a:t>tréner Pavol </a:t>
            </a:r>
            <a:r>
              <a:rPr lang="sk-SK" dirty="0" err="1">
                <a:latin typeface="Book Antiqua" panose="02040602050305030304" pitchFamily="18" charset="0"/>
              </a:rPr>
              <a:t>Trajlinek</a:t>
            </a:r>
            <a:r>
              <a:rPr lang="sk-SK" dirty="0">
                <a:latin typeface="Book Antiqua" panose="02040602050305030304" pitchFamily="18" charset="0"/>
              </a:rPr>
              <a:t> - 1 x 1. m. MEJ - </a:t>
            </a:r>
            <a:r>
              <a:rPr lang="sk-SK" dirty="0" err="1">
                <a:latin typeface="Book Antiqua" panose="02040602050305030304" pitchFamily="18" charset="0"/>
              </a:rPr>
              <a:t>Dériková</a:t>
            </a:r>
            <a:r>
              <a:rPr lang="sk-SK" dirty="0">
                <a:latin typeface="Book Antiqua" panose="02040602050305030304" pitchFamily="18" charset="0"/>
              </a:rPr>
              <a:t> (LC nad 70 kg) 400 eur</a:t>
            </a:r>
          </a:p>
          <a:p>
            <a:r>
              <a:rPr lang="sk-SK" dirty="0">
                <a:latin typeface="Book Antiqua" panose="02040602050305030304" pitchFamily="18" charset="0"/>
              </a:rPr>
              <a:t>Marek </a:t>
            </a:r>
            <a:r>
              <a:rPr lang="sk-SK" dirty="0" err="1">
                <a:latin typeface="Book Antiqua" panose="02040602050305030304" pitchFamily="18" charset="0"/>
              </a:rPr>
              <a:t>Karlík</a:t>
            </a:r>
            <a:r>
              <a:rPr lang="sk-SK" dirty="0">
                <a:latin typeface="Book Antiqua" panose="02040602050305030304" pitchFamily="18" charset="0"/>
              </a:rPr>
              <a:t> za 1. miesto na MS v športe (disciplíne) KL - 74 kg 3 000 eur</a:t>
            </a:r>
          </a:p>
          <a:p>
            <a:r>
              <a:rPr lang="sk-SK" dirty="0">
                <a:latin typeface="Book Antiqua" panose="02040602050305030304" pitchFamily="18" charset="0"/>
              </a:rPr>
              <a:t>Monika Chochlíková za 1. miesto na MS v športe (disciplíne) K1 - 52 kg 3 000 eur</a:t>
            </a:r>
          </a:p>
          <a:p>
            <a:r>
              <a:rPr lang="sk-SK" dirty="0">
                <a:latin typeface="Book Antiqua" panose="02040602050305030304" pitchFamily="18" charset="0"/>
              </a:rPr>
              <a:t>Barbora Mayerová za 3. miesto na MS v športe (disciplíne) LK - 52 kg 2 000 eur</a:t>
            </a:r>
          </a:p>
          <a:p>
            <a:r>
              <a:rPr lang="sk-SK" dirty="0">
                <a:latin typeface="Book Antiqua" panose="02040602050305030304" pitchFamily="18" charset="0"/>
              </a:rPr>
              <a:t>Dominika </a:t>
            </a:r>
            <a:r>
              <a:rPr lang="sk-SK" dirty="0" err="1">
                <a:latin typeface="Book Antiqua" panose="02040602050305030304" pitchFamily="18" charset="0"/>
              </a:rPr>
              <a:t>Karchová</a:t>
            </a:r>
            <a:r>
              <a:rPr lang="sk-SK" dirty="0">
                <a:latin typeface="Book Antiqua" panose="02040602050305030304" pitchFamily="18" charset="0"/>
              </a:rPr>
              <a:t> za 3. miesto na MS v športe (disciplíne) KL - 50 kg 2 000 eur</a:t>
            </a:r>
          </a:p>
          <a:p>
            <a:r>
              <a:rPr lang="sk-SK" dirty="0">
                <a:latin typeface="Book Antiqua" panose="02040602050305030304" pitchFamily="18" charset="0"/>
              </a:rPr>
              <a:t>Jaroslav Paľa za 3. miesto na MS v športe (disciplíne) KL nad 94 kg 2 000 eur</a:t>
            </a:r>
          </a:p>
          <a:p>
            <a:r>
              <a:rPr lang="sk-SK" dirty="0">
                <a:latin typeface="Book Antiqua" panose="02040602050305030304" pitchFamily="18" charset="0"/>
              </a:rPr>
              <a:t>Karin </a:t>
            </a:r>
            <a:r>
              <a:rPr lang="sk-SK" dirty="0" err="1">
                <a:latin typeface="Book Antiqua" panose="02040602050305030304" pitchFamily="18" charset="0"/>
              </a:rPr>
              <a:t>Dériková</a:t>
            </a:r>
            <a:r>
              <a:rPr lang="sk-SK" dirty="0">
                <a:latin typeface="Book Antiqua" panose="02040602050305030304" pitchFamily="18" charset="0"/>
              </a:rPr>
              <a:t> za 1. miesto na MEJ v športe (disciplíne) LC nad 70 kg 500 eur</a:t>
            </a:r>
          </a:p>
          <a:p>
            <a:r>
              <a:rPr lang="sk-SK" dirty="0">
                <a:latin typeface="Book Antiqua" panose="02040602050305030304" pitchFamily="18" charset="0"/>
              </a:rPr>
              <a:t>Patrik </a:t>
            </a:r>
            <a:r>
              <a:rPr lang="sk-SK" dirty="0" err="1">
                <a:latin typeface="Book Antiqua" panose="02040602050305030304" pitchFamily="18" charset="0"/>
              </a:rPr>
              <a:t>Nitecki</a:t>
            </a:r>
            <a:r>
              <a:rPr lang="sk-SK" dirty="0">
                <a:latin typeface="Book Antiqua" panose="02040602050305030304" pitchFamily="18" charset="0"/>
              </a:rPr>
              <a:t> za 2. miesto na MEJ v športe (disciplíne) K1 do 60 kg 300 eur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A14A35C6-4DB5-4540-9EB7-F1712CE39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950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209E06-A7DF-4498-AC28-FC79454FB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Príspevok uznanému športu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421503E-B247-47CD-8362-F63578F2F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sk-SK" dirty="0">
              <a:latin typeface="Book Antiqua" panose="02040602050305030304" pitchFamily="18" charset="0"/>
            </a:endParaRPr>
          </a:p>
          <a:p>
            <a:pPr marL="514350" indent="-514350"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Šport mládeže do 23 rokov (cez kluby) </a:t>
            </a:r>
          </a:p>
          <a:p>
            <a:pPr marL="514350" indent="-514350"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Talentovaní športovci</a:t>
            </a:r>
          </a:p>
          <a:p>
            <a:pPr marL="514350" indent="-514350"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Športová reprezentácia</a:t>
            </a:r>
          </a:p>
          <a:p>
            <a:pPr marL="514350" indent="-514350"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Správa a prevádzka</a:t>
            </a:r>
          </a:p>
          <a:p>
            <a:pPr marL="514350" indent="-514350">
              <a:buAutoNum type="arabicPeriod"/>
            </a:pPr>
            <a:r>
              <a:rPr lang="sk-SK" dirty="0">
                <a:latin typeface="Book Antiqua" panose="02040602050305030304" pitchFamily="18" charset="0"/>
              </a:rPr>
              <a:t>Iné (ostatná športová činnosť) </a:t>
            </a:r>
          </a:p>
          <a:p>
            <a:pPr marL="0" indent="0">
              <a:buNone/>
            </a:pPr>
            <a:endParaRPr lang="sk-SK" dirty="0">
              <a:latin typeface="Book Antiqua" panose="02040602050305030304" pitchFamily="18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DFCC8E29-A864-47A3-9305-17845239D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759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objekt pre obsah 5">
            <a:extLst>
              <a:ext uri="{FF2B5EF4-FFF2-40B4-BE49-F238E27FC236}">
                <a16:creationId xmlns:a16="http://schemas.microsoft.com/office/drawing/2014/main" id="{8A64EB49-70C7-4A2B-A206-BC68FDEC44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0497162"/>
              </p:ext>
            </p:extLst>
          </p:nvPr>
        </p:nvGraphicFramePr>
        <p:xfrm>
          <a:off x="424206" y="292231"/>
          <a:ext cx="10884924" cy="5897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3342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EDAD57-5161-4422-8C09-2806F19C2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Šport mládeže do 23 rokov (cez kluby)</a:t>
            </a:r>
            <a:b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 – 15,278%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576B005-85DC-49E6-A1DF-513779FD0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dirty="0">
              <a:latin typeface="Book Antiqua" panose="02040602050305030304" pitchFamily="18" charset="0"/>
            </a:endParaRPr>
          </a:p>
          <a:p>
            <a:r>
              <a:rPr lang="sk-SK" dirty="0">
                <a:latin typeface="Book Antiqua" panose="02040602050305030304" pitchFamily="18" charset="0"/>
              </a:rPr>
              <a:t>V zmysle zmluvy </a:t>
            </a:r>
            <a:r>
              <a:rPr lang="en-US" dirty="0">
                <a:latin typeface="Book Antiqua" panose="02040602050305030304" pitchFamily="18" charset="0"/>
              </a:rPr>
              <a:t>0055 / 2020 / SŠ</a:t>
            </a:r>
            <a:r>
              <a:rPr lang="sk-SK" b="1" dirty="0">
                <a:latin typeface="Book Antiqua" panose="02040602050305030304" pitchFamily="18" charset="0"/>
              </a:rPr>
              <a:t> </a:t>
            </a:r>
            <a:r>
              <a:rPr lang="sk-SK" dirty="0">
                <a:latin typeface="Book Antiqua" panose="02040602050305030304" pitchFamily="18" charset="0"/>
              </a:rPr>
              <a:t>medzi MŠVVaŠ a SZKB</a:t>
            </a:r>
            <a:r>
              <a:rPr lang="en-US" dirty="0">
                <a:latin typeface="Book Antiqua" panose="02040602050305030304" pitchFamily="18" charset="0"/>
              </a:rPr>
              <a:t> o </a:t>
            </a:r>
            <a:r>
              <a:rPr lang="en-US" dirty="0" err="1">
                <a:latin typeface="Book Antiqua" panose="02040602050305030304" pitchFamily="18" charset="0"/>
              </a:rPr>
              <a:t>poskytnutí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príspevku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uznanému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športu</a:t>
            </a:r>
            <a:r>
              <a:rPr lang="en-US" dirty="0">
                <a:latin typeface="Book Antiqua" panose="02040602050305030304" pitchFamily="18" charset="0"/>
              </a:rPr>
              <a:t> v </a:t>
            </a:r>
            <a:r>
              <a:rPr lang="en-US" dirty="0" err="1">
                <a:latin typeface="Book Antiqua" panose="02040602050305030304" pitchFamily="18" charset="0"/>
              </a:rPr>
              <a:t>roku</a:t>
            </a:r>
            <a:r>
              <a:rPr lang="en-US" dirty="0">
                <a:latin typeface="Book Antiqua" panose="02040602050305030304" pitchFamily="18" charset="0"/>
              </a:rPr>
              <a:t> 2020</a:t>
            </a:r>
            <a:r>
              <a:rPr lang="sk-SK" dirty="0">
                <a:latin typeface="Book Antiqua" panose="02040602050305030304" pitchFamily="18" charset="0"/>
              </a:rPr>
              <a:t> :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  <a:cs typeface="Calibri" panose="020F0502020204030204" pitchFamily="34" charset="0"/>
              </a:rPr>
              <a:t>→</a:t>
            </a:r>
            <a:r>
              <a:rPr lang="sk-SK" dirty="0">
                <a:latin typeface="Book Antiqua" panose="02040602050305030304" pitchFamily="18" charset="0"/>
              </a:rPr>
              <a:t>najmenej 15 % výšky príspevku na účel športu mládeže s jeho príslušnosťou, a to pomerne medzi športové kluby podľa počtu aktívnych športovcov do 23 rokov v individuálnych športoch </a:t>
            </a:r>
            <a:r>
              <a:rPr lang="fr-FR" dirty="0">
                <a:latin typeface="Book Antiqua" panose="02040602050305030304" pitchFamily="18" charset="0"/>
              </a:rPr>
              <a:t>v sume 26 803 eur</a:t>
            </a:r>
            <a:endParaRPr lang="sk-SK" dirty="0">
              <a:latin typeface="Book Antiqua" panose="02040602050305030304" pitchFamily="18" charset="0"/>
            </a:endParaRPr>
          </a:p>
          <a:p>
            <a:r>
              <a:rPr lang="sk-SK" dirty="0">
                <a:latin typeface="Book Antiqua" panose="02040602050305030304" pitchFamily="18" charset="0"/>
              </a:rPr>
              <a:t>Podľa rozhodnutia VV SZKB v zmysle Zápisnice č. 01,02-2020 a Prílohy 4 bolo schválených 27.300 €, </a:t>
            </a:r>
            <a:r>
              <a:rPr lang="sk-SK" dirty="0" err="1">
                <a:latin typeface="Book Antiqua" panose="02040602050305030304" pitchFamily="18" charset="0"/>
              </a:rPr>
              <a:t>t.j</a:t>
            </a:r>
            <a:r>
              <a:rPr lang="sk-SK" dirty="0">
                <a:latin typeface="Book Antiqua" panose="02040602050305030304" pitchFamily="18" charset="0"/>
              </a:rPr>
              <a:t>. 260€ na pretekára</a:t>
            </a:r>
          </a:p>
          <a:p>
            <a:r>
              <a:rPr lang="sk-SK" dirty="0">
                <a:latin typeface="Book Antiqua" panose="02040602050305030304" pitchFamily="18" charset="0"/>
              </a:rPr>
              <a:t>Príspevky zasielané na účty klubov v zmysle zmluvy o poskytnutí a zúčtovaní finančných prostriedkov poskytnutých z rozpočtu SZKB športovým klubom-členom SZKB v roku 2020 s jednotlivými klubmi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4FD30A1-A213-45A2-889B-B32412E5FC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717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Zástupný objekt pre obsah 8">
            <a:extLst>
              <a:ext uri="{FF2B5EF4-FFF2-40B4-BE49-F238E27FC236}">
                <a16:creationId xmlns:a16="http://schemas.microsoft.com/office/drawing/2014/main" id="{B1313FA7-2F1E-412A-9168-FE65A75927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436" y="179446"/>
            <a:ext cx="5095127" cy="6121687"/>
          </a:xfrm>
        </p:spPr>
      </p:pic>
      <p:pic>
        <p:nvPicPr>
          <p:cNvPr id="10" name="Obrázok 9">
            <a:extLst>
              <a:ext uri="{FF2B5EF4-FFF2-40B4-BE49-F238E27FC236}">
                <a16:creationId xmlns:a16="http://schemas.microsoft.com/office/drawing/2014/main" id="{BCAF6F80-DB0B-4EF3-AD7B-EDF463A2B1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54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7BC86-3E97-4F1D-8C03-25689F93A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Talentovaní športovci</a:t>
            </a:r>
            <a:b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 – 20,17%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D1B9530-C518-45A6-8165-745CBA538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>
                <a:latin typeface="Book Antiqua" panose="02040602050305030304" pitchFamily="18" charset="0"/>
              </a:rPr>
              <a:t>V zmysle zmluvy </a:t>
            </a:r>
            <a:r>
              <a:rPr lang="en-US" dirty="0">
                <a:latin typeface="Book Antiqua" panose="02040602050305030304" pitchFamily="18" charset="0"/>
              </a:rPr>
              <a:t>0055 / 2020 / SŠ</a:t>
            </a:r>
            <a:r>
              <a:rPr lang="sk-SK" b="1" dirty="0">
                <a:latin typeface="Book Antiqua" panose="02040602050305030304" pitchFamily="18" charset="0"/>
              </a:rPr>
              <a:t> </a:t>
            </a:r>
            <a:r>
              <a:rPr lang="sk-SK" dirty="0">
                <a:latin typeface="Book Antiqua" panose="02040602050305030304" pitchFamily="18" charset="0"/>
              </a:rPr>
              <a:t>medzi MŠVVaŠ a SZKB</a:t>
            </a:r>
            <a:r>
              <a:rPr lang="en-US" dirty="0">
                <a:latin typeface="Book Antiqua" panose="02040602050305030304" pitchFamily="18" charset="0"/>
              </a:rPr>
              <a:t> o </a:t>
            </a:r>
            <a:r>
              <a:rPr lang="en-US" dirty="0" err="1">
                <a:latin typeface="Book Antiqua" panose="02040602050305030304" pitchFamily="18" charset="0"/>
              </a:rPr>
              <a:t>poskytnutí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príspevku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uznanému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športu</a:t>
            </a:r>
            <a:r>
              <a:rPr lang="en-US" dirty="0">
                <a:latin typeface="Book Antiqua" panose="02040602050305030304" pitchFamily="18" charset="0"/>
              </a:rPr>
              <a:t> v </a:t>
            </a:r>
            <a:r>
              <a:rPr lang="en-US" dirty="0" err="1">
                <a:latin typeface="Book Antiqua" panose="02040602050305030304" pitchFamily="18" charset="0"/>
              </a:rPr>
              <a:t>roku</a:t>
            </a:r>
            <a:r>
              <a:rPr lang="en-US" dirty="0">
                <a:latin typeface="Book Antiqua" panose="02040602050305030304" pitchFamily="18" charset="0"/>
              </a:rPr>
              <a:t> 2020</a:t>
            </a:r>
            <a:r>
              <a:rPr lang="sk-SK" dirty="0">
                <a:latin typeface="Book Antiqua" panose="02040602050305030304" pitchFamily="18" charset="0"/>
              </a:rPr>
              <a:t> :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  <a:cs typeface="Calibri" panose="020F0502020204030204" pitchFamily="34" charset="0"/>
              </a:rPr>
              <a:t>→</a:t>
            </a:r>
            <a:r>
              <a:rPr lang="sk-SK" dirty="0">
                <a:latin typeface="Book Antiqua" panose="02040602050305030304" pitchFamily="18" charset="0"/>
              </a:rPr>
              <a:t> najmenej 20% výšky príspevku na účel rozvoja talentovaných športovcov </a:t>
            </a:r>
            <a:r>
              <a:rPr lang="fr-FR" dirty="0">
                <a:latin typeface="Book Antiqua" panose="02040602050305030304" pitchFamily="18" charset="0"/>
              </a:rPr>
              <a:t>v sume 35 737 eur</a:t>
            </a:r>
            <a:endParaRPr lang="sk-SK" dirty="0">
              <a:latin typeface="Book Antiqua" panose="02040602050305030304" pitchFamily="18" charset="0"/>
            </a:endParaRPr>
          </a:p>
          <a:p>
            <a:r>
              <a:rPr lang="sk-SK" dirty="0">
                <a:latin typeface="Book Antiqua" panose="02040602050305030304" pitchFamily="18" charset="0"/>
              </a:rPr>
              <a:t>Predpoklad: 20,17% ... 36.040 €</a:t>
            </a:r>
            <a:endParaRPr lang="sk-SK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sk-SK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8B7499E6-651D-40C3-97BB-E3BAA17855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19175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3285</TotalTime>
  <Words>961</Words>
  <Application>Microsoft Office PowerPoint</Application>
  <PresentationFormat>Širokouhlá</PresentationFormat>
  <Paragraphs>96</Paragraphs>
  <Slides>16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22" baseType="lpstr">
      <vt:lpstr>Arial</vt:lpstr>
      <vt:lpstr>Book Antiqua</vt:lpstr>
      <vt:lpstr>Trebuchet MS</vt:lpstr>
      <vt:lpstr>Wingdings 3</vt:lpstr>
      <vt:lpstr>Fazeta</vt:lpstr>
      <vt:lpstr>Document</vt:lpstr>
      <vt:lpstr>Rozpočet na rok 2020</vt:lpstr>
      <vt:lpstr>Finančné prostriedky poskytnuté zo štátneho rozpočtu v oblasti športu v roku 2020</vt:lpstr>
      <vt:lpstr>Príspevok športovcom top tímu </vt:lpstr>
      <vt:lpstr>Finančné odmeny športovcom za výsledky dosiahnuté v roku 2019 a trénerom mládeže za dosiahnuté výsledky ich športovcov v roku 2019 a za celoživotnú prácu s mládežou</vt:lpstr>
      <vt:lpstr>Príspevok uznanému športu</vt:lpstr>
      <vt:lpstr>Prezentácia programu PowerPoint</vt:lpstr>
      <vt:lpstr>Šport mládeže do 23 rokov (cez kluby)  – 15,278% </vt:lpstr>
      <vt:lpstr>Prezentácia programu PowerPoint</vt:lpstr>
      <vt:lpstr>Talentovaní športovci  – 20,17%</vt:lpstr>
      <vt:lpstr>Talentovaní športovci Návrh rozpočtu 2020 prerozdelenie min. 20% PUŠ na rozvoj športovo talentovanej mládeže</vt:lpstr>
      <vt:lpstr>Talentovaní športovci Návrh rozpočtu 2020 prerozdelenie min. 20% PUŠ na rozvoj športovo talentovanej mládeže</vt:lpstr>
      <vt:lpstr>Športová reprezentácia  – 36,20%</vt:lpstr>
      <vt:lpstr>Športová reprezentácia</vt:lpstr>
      <vt:lpstr>Správa a prevádzka  – 14,90%</vt:lpstr>
      <vt:lpstr>Ostatná športová činnosť  – 13,452%</vt:lpstr>
      <vt:lpstr>Sumár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Slovenský zväz kickboxu</dc:title>
  <dc:creator>Užívateľ</dc:creator>
  <cp:lastModifiedBy>Lucia Cmarova</cp:lastModifiedBy>
  <cp:revision>48</cp:revision>
  <dcterms:created xsi:type="dcterms:W3CDTF">2020-06-08T09:31:43Z</dcterms:created>
  <dcterms:modified xsi:type="dcterms:W3CDTF">2020-06-17T19:21:49Z</dcterms:modified>
</cp:coreProperties>
</file>