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97769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4589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9134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3751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0294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9515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2369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1482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35502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149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4797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337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80200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3458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722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7845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850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31412FBB-6BB5-4222-888B-04F3701EA1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110845"/>
            <a:ext cx="9712751" cy="3044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sk-SK" sz="48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Návrh rozpočtu 2020</a:t>
            </a:r>
          </a:p>
          <a:p>
            <a:pPr algn="ctr">
              <a:lnSpc>
                <a:spcPct val="100000"/>
              </a:lnSpc>
            </a:pPr>
            <a:r>
              <a:rPr lang="sk-SK" sz="28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Prerozdelenie min. 20% PUŠ </a:t>
            </a:r>
          </a:p>
          <a:p>
            <a:pPr algn="ctr">
              <a:lnSpc>
                <a:spcPct val="100000"/>
              </a:lnSpc>
            </a:pPr>
            <a:r>
              <a:rPr lang="sk-SK" sz="28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na rozvoj športovo talentovanej mládeže</a:t>
            </a:r>
          </a:p>
          <a:p>
            <a:pPr algn="ctr">
              <a:lnSpc>
                <a:spcPct val="100000"/>
              </a:lnSpc>
            </a:pPr>
            <a:endParaRPr lang="sk-SK" sz="2800" dirty="0">
              <a:solidFill>
                <a:schemeClr val="accent1">
                  <a:lumMod val="75000"/>
                </a:schemeClr>
              </a:solidFill>
              <a:latin typeface="Book Antiqua" panose="02040602050305030304" pitchFamily="18" charset="0"/>
            </a:endParaRPr>
          </a:p>
          <a:p>
            <a:r>
              <a:rPr lang="sk-SK" dirty="0">
                <a:latin typeface="Book Antiqua" panose="02040602050305030304" pitchFamily="18" charset="0"/>
              </a:rPr>
              <a:t> </a:t>
            </a:r>
          </a:p>
          <a:p>
            <a:pPr algn="ctr">
              <a:lnSpc>
                <a:spcPct val="100000"/>
              </a:lnSpc>
            </a:pPr>
            <a:endParaRPr lang="sk-SK" dirty="0">
              <a:latin typeface="Book Antiqua" panose="02040602050305030304" pitchFamily="18" charset="0"/>
            </a:endParaRPr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22F21FA6-F735-4191-8088-B82727812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920" y="490194"/>
            <a:ext cx="10010159" cy="1995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20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D2E52C33-E344-4147-A28D-988C3DA434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C4BC063-C9B6-417D-9EF6-8A3A1FC8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10705"/>
            <a:ext cx="8596668" cy="5363852"/>
          </a:xfrm>
        </p:spPr>
        <p:txBody>
          <a:bodyPr>
            <a:noAutofit/>
          </a:bodyPr>
          <a:lstStyle/>
          <a:p>
            <a:r>
              <a:rPr lang="cs-CZ" sz="2000" dirty="0" err="1">
                <a:latin typeface="Book Antiqua" panose="02040602050305030304" pitchFamily="18" charset="0"/>
              </a:rPr>
              <a:t>Príspevok</a:t>
            </a:r>
            <a:r>
              <a:rPr lang="cs-CZ" sz="2000" dirty="0">
                <a:latin typeface="Book Antiqua" panose="02040602050305030304" pitchFamily="18" charset="0"/>
              </a:rPr>
              <a:t> uznanému </a:t>
            </a:r>
            <a:r>
              <a:rPr lang="cs-CZ" sz="2000" dirty="0" err="1">
                <a:latin typeface="Book Antiqua" panose="02040602050305030304" pitchFamily="18" charset="0"/>
              </a:rPr>
              <a:t>športu</a:t>
            </a:r>
            <a:r>
              <a:rPr lang="cs-CZ" sz="2000" dirty="0">
                <a:latin typeface="Book Antiqua" panose="02040602050305030304" pitchFamily="18" charset="0"/>
              </a:rPr>
              <a:t> </a:t>
            </a:r>
            <a:r>
              <a:rPr lang="cs-CZ" sz="2000" dirty="0" err="1">
                <a:latin typeface="Book Antiqua" panose="02040602050305030304" pitchFamily="18" charset="0"/>
              </a:rPr>
              <a:t>pridelený</a:t>
            </a:r>
            <a:r>
              <a:rPr lang="cs-CZ" sz="2000" dirty="0">
                <a:latin typeface="Book Antiqua" panose="02040602050305030304" pitchFamily="18" charset="0"/>
              </a:rPr>
              <a:t> SZKB = </a:t>
            </a:r>
            <a:r>
              <a:rPr lang="cs-CZ" sz="2000" b="1" dirty="0">
                <a:latin typeface="Book Antiqua" panose="02040602050305030304" pitchFamily="18" charset="0"/>
              </a:rPr>
              <a:t>PUŠ</a:t>
            </a:r>
            <a:endParaRPr lang="sk-SK" sz="2000" dirty="0">
              <a:latin typeface="Book Antiqua" panose="02040602050305030304" pitchFamily="18" charset="0"/>
            </a:endParaRPr>
          </a:p>
          <a:p>
            <a:endParaRPr lang="sk-SK" sz="2000" dirty="0">
              <a:latin typeface="Book Antiqua" panose="02040602050305030304" pitchFamily="18" charset="0"/>
            </a:endParaRPr>
          </a:p>
          <a:p>
            <a:r>
              <a:rPr lang="cs-CZ" sz="2000" dirty="0">
                <a:latin typeface="Book Antiqua" panose="02040602050305030304" pitchFamily="18" charset="0"/>
              </a:rPr>
              <a:t>20% z PUŠ </a:t>
            </a:r>
            <a:r>
              <a:rPr lang="cs-CZ" sz="2000" dirty="0" err="1">
                <a:latin typeface="Book Antiqua" panose="02040602050305030304" pitchFamily="18" charset="0"/>
              </a:rPr>
              <a:t>vyčlenených</a:t>
            </a:r>
            <a:r>
              <a:rPr lang="cs-CZ" sz="2000" dirty="0">
                <a:latin typeface="Book Antiqua" panose="02040602050305030304" pitchFamily="18" charset="0"/>
              </a:rPr>
              <a:t> na rozvoj </a:t>
            </a:r>
            <a:r>
              <a:rPr lang="cs-CZ" sz="2000" dirty="0" err="1">
                <a:latin typeface="Book Antiqua" panose="02040602050305030304" pitchFamily="18" charset="0"/>
              </a:rPr>
              <a:t>talentovanej</a:t>
            </a:r>
            <a:r>
              <a:rPr lang="cs-CZ" sz="2000" dirty="0">
                <a:latin typeface="Book Antiqua" panose="02040602050305030304" pitchFamily="18" charset="0"/>
              </a:rPr>
              <a:t> mládeže = </a:t>
            </a:r>
            <a:r>
              <a:rPr lang="cs-CZ" sz="2000" b="1" dirty="0">
                <a:latin typeface="Book Antiqua" panose="02040602050305030304" pitchFamily="18" charset="0"/>
              </a:rPr>
              <a:t>S</a:t>
            </a:r>
            <a:r>
              <a:rPr lang="cs-CZ" sz="2000" dirty="0">
                <a:latin typeface="Book Antiqua" panose="02040602050305030304" pitchFamily="18" charset="0"/>
              </a:rPr>
              <a:t> (suma)</a:t>
            </a:r>
            <a:endParaRPr lang="sk-SK" sz="20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cs-CZ" sz="2000" dirty="0">
                <a:latin typeface="Book Antiqua" panose="02040602050305030304" pitchFamily="18" charset="0"/>
              </a:rPr>
              <a:t> </a:t>
            </a:r>
            <a:endParaRPr lang="sk-SK" sz="2000" dirty="0">
              <a:latin typeface="Book Antiqua" panose="02040602050305030304" pitchFamily="18" charset="0"/>
            </a:endParaRPr>
          </a:p>
          <a:p>
            <a:r>
              <a:rPr lang="cs-CZ" sz="2000" dirty="0">
                <a:latin typeface="Book Antiqua" panose="02040602050305030304" pitchFamily="18" charset="0"/>
              </a:rPr>
              <a:t>Počet </a:t>
            </a:r>
            <a:r>
              <a:rPr lang="cs-CZ" sz="2000" dirty="0" err="1">
                <a:latin typeface="Book Antiqua" panose="02040602050305030304" pitchFamily="18" charset="0"/>
              </a:rPr>
              <a:t>športovo</a:t>
            </a:r>
            <a:r>
              <a:rPr lang="cs-CZ" sz="2000" dirty="0">
                <a:latin typeface="Book Antiqua" panose="02040602050305030304" pitchFamily="18" charset="0"/>
              </a:rPr>
              <a:t> </a:t>
            </a:r>
            <a:r>
              <a:rPr lang="cs-CZ" sz="2000" dirty="0" err="1">
                <a:latin typeface="Book Antiqua" panose="02040602050305030304" pitchFamily="18" charset="0"/>
              </a:rPr>
              <a:t>talentovanej</a:t>
            </a:r>
            <a:r>
              <a:rPr lang="cs-CZ" sz="2000" dirty="0">
                <a:latin typeface="Book Antiqua" panose="02040602050305030304" pitchFamily="18" charset="0"/>
              </a:rPr>
              <a:t> mládeže v </a:t>
            </a:r>
            <a:r>
              <a:rPr lang="cs-CZ" sz="2000" dirty="0" err="1">
                <a:latin typeface="Book Antiqua" panose="02040602050305030304" pitchFamily="18" charset="0"/>
              </a:rPr>
              <a:t>chválenom</a:t>
            </a:r>
            <a:r>
              <a:rPr lang="cs-CZ" sz="2000" dirty="0">
                <a:latin typeface="Book Antiqua" panose="02040602050305030304" pitchFamily="18" charset="0"/>
              </a:rPr>
              <a:t> a </a:t>
            </a:r>
            <a:r>
              <a:rPr lang="cs-CZ" sz="2000" dirty="0" err="1">
                <a:latin typeface="Book Antiqua" panose="02040602050305030304" pitchFamily="18" charset="0"/>
              </a:rPr>
              <a:t>zverejnenom</a:t>
            </a:r>
            <a:r>
              <a:rPr lang="cs-CZ" sz="2000" dirty="0">
                <a:latin typeface="Book Antiqua" panose="02040602050305030304" pitchFamily="18" charset="0"/>
              </a:rPr>
              <a:t> </a:t>
            </a:r>
            <a:r>
              <a:rPr lang="cs-CZ" sz="2000" dirty="0" err="1">
                <a:latin typeface="Book Antiqua" panose="02040602050305030304" pitchFamily="18" charset="0"/>
              </a:rPr>
              <a:t>zozname</a:t>
            </a:r>
            <a:r>
              <a:rPr lang="cs-CZ" sz="2000" dirty="0">
                <a:latin typeface="Book Antiqua" panose="02040602050305030304" pitchFamily="18" charset="0"/>
              </a:rPr>
              <a:t> SZKB = </a:t>
            </a:r>
            <a:r>
              <a:rPr lang="cs-CZ" sz="2000" b="1" dirty="0">
                <a:latin typeface="Book Antiqua" panose="02040602050305030304" pitchFamily="18" charset="0"/>
              </a:rPr>
              <a:t>PM</a:t>
            </a:r>
            <a:endParaRPr lang="sk-SK" sz="20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cs-CZ" sz="2000" i="1" dirty="0">
                <a:latin typeface="Book Antiqua" panose="02040602050305030304" pitchFamily="18" charset="0"/>
              </a:rPr>
              <a:t> </a:t>
            </a:r>
            <a:endParaRPr lang="sk-SK" sz="2000" dirty="0">
              <a:latin typeface="Book Antiqua" panose="02040602050305030304" pitchFamily="18" charset="0"/>
            </a:endParaRPr>
          </a:p>
          <a:p>
            <a:r>
              <a:rPr lang="cs-CZ" sz="2000" i="1" dirty="0" err="1">
                <a:latin typeface="Book Antiqua" panose="02040602050305030304" pitchFamily="18" charset="0"/>
              </a:rPr>
              <a:t>Zoznam</a:t>
            </a:r>
            <a:r>
              <a:rPr lang="cs-CZ" sz="2000" i="1" dirty="0">
                <a:latin typeface="Book Antiqua" panose="02040602050305030304" pitchFamily="18" charset="0"/>
              </a:rPr>
              <a:t> </a:t>
            </a:r>
            <a:r>
              <a:rPr lang="cs-CZ" sz="2000" i="1" dirty="0" err="1">
                <a:latin typeface="Book Antiqua" panose="02040602050305030304" pitchFamily="18" charset="0"/>
              </a:rPr>
              <a:t>športovo</a:t>
            </a:r>
            <a:r>
              <a:rPr lang="cs-CZ" sz="2000" i="1" dirty="0">
                <a:latin typeface="Book Antiqua" panose="02040602050305030304" pitchFamily="18" charset="0"/>
              </a:rPr>
              <a:t> </a:t>
            </a:r>
            <a:r>
              <a:rPr lang="cs-CZ" sz="2000" i="1" dirty="0" err="1">
                <a:latin typeface="Book Antiqua" panose="02040602050305030304" pitchFamily="18" charset="0"/>
              </a:rPr>
              <a:t>talentovanej</a:t>
            </a:r>
            <a:r>
              <a:rPr lang="cs-CZ" sz="2000" i="1" dirty="0">
                <a:latin typeface="Book Antiqua" panose="02040602050305030304" pitchFamily="18" charset="0"/>
              </a:rPr>
              <a:t> mládeže je na návrh </a:t>
            </a:r>
            <a:r>
              <a:rPr lang="cs-CZ" sz="2000" i="1" dirty="0" err="1">
                <a:latin typeface="Book Antiqua" panose="02040602050305030304" pitchFamily="18" charset="0"/>
              </a:rPr>
              <a:t>Trénersko</a:t>
            </a:r>
            <a:r>
              <a:rPr lang="cs-CZ" sz="2000" i="1" dirty="0">
                <a:latin typeface="Book Antiqua" panose="02040602050305030304" pitchFamily="18" charset="0"/>
              </a:rPr>
              <a:t> </a:t>
            </a:r>
            <a:r>
              <a:rPr lang="cs-CZ" sz="2000" i="1" dirty="0" err="1">
                <a:latin typeface="Book Antiqua" panose="02040602050305030304" pitchFamily="18" charset="0"/>
              </a:rPr>
              <a:t>metodickej</a:t>
            </a:r>
            <a:r>
              <a:rPr lang="cs-CZ" sz="2000" i="1" dirty="0">
                <a:latin typeface="Book Antiqua" panose="02040602050305030304" pitchFamily="18" charset="0"/>
              </a:rPr>
              <a:t> </a:t>
            </a:r>
            <a:r>
              <a:rPr lang="cs-CZ" sz="2000" i="1" dirty="0" err="1">
                <a:latin typeface="Book Antiqua" panose="02040602050305030304" pitchFamily="18" charset="0"/>
              </a:rPr>
              <a:t>komisie</a:t>
            </a:r>
            <a:r>
              <a:rPr lang="cs-CZ" sz="2000" i="1" dirty="0">
                <a:latin typeface="Book Antiqua" panose="02040602050305030304" pitchFamily="18" charset="0"/>
              </a:rPr>
              <a:t> SZKB aktualizovaný a  </a:t>
            </a:r>
            <a:r>
              <a:rPr lang="cs-CZ" sz="2000" i="1" dirty="0" err="1">
                <a:latin typeface="Book Antiqua" panose="02040602050305030304" pitchFamily="18" charset="0"/>
              </a:rPr>
              <a:t>schvaľovaný</a:t>
            </a:r>
            <a:r>
              <a:rPr lang="cs-CZ" sz="2000" i="1" dirty="0">
                <a:latin typeface="Book Antiqua" panose="02040602050305030304" pitchFamily="18" charset="0"/>
              </a:rPr>
              <a:t> Výkonným </a:t>
            </a:r>
            <a:r>
              <a:rPr lang="cs-CZ" sz="2000" i="1" dirty="0" err="1">
                <a:latin typeface="Book Antiqua" panose="02040602050305030304" pitchFamily="18" charset="0"/>
              </a:rPr>
              <a:t>výborom</a:t>
            </a:r>
            <a:r>
              <a:rPr lang="cs-CZ" sz="2000" i="1" dirty="0">
                <a:latin typeface="Book Antiqua" panose="02040602050305030304" pitchFamily="18" charset="0"/>
              </a:rPr>
              <a:t> SZKB 2 x </a:t>
            </a:r>
            <a:r>
              <a:rPr lang="cs-CZ" sz="2000" i="1" dirty="0" err="1">
                <a:latin typeface="Book Antiqua" panose="02040602050305030304" pitchFamily="18" charset="0"/>
              </a:rPr>
              <a:t>ročne</a:t>
            </a:r>
            <a:r>
              <a:rPr lang="cs-CZ" sz="2000" i="1" dirty="0">
                <a:latin typeface="Book Antiqua" panose="02040602050305030304" pitchFamily="18" charset="0"/>
              </a:rPr>
              <a:t>, k 1.januáru a k 1.júlu daného roka (</a:t>
            </a:r>
            <a:r>
              <a:rPr lang="cs-CZ" sz="2000" i="1" dirty="0" err="1">
                <a:latin typeface="Book Antiqua" panose="02040602050305030304" pitchFamily="18" charset="0"/>
              </a:rPr>
              <a:t>pre</a:t>
            </a:r>
            <a:r>
              <a:rPr lang="cs-CZ" sz="2000" i="1" dirty="0">
                <a:latin typeface="Book Antiqua" panose="02040602050305030304" pitchFamily="18" charset="0"/>
              </a:rPr>
              <a:t> rok 2020 </a:t>
            </a:r>
            <a:r>
              <a:rPr lang="cs-CZ" sz="2000" i="1" dirty="0" err="1">
                <a:latin typeface="Book Antiqua" panose="02040602050305030304" pitchFamily="18" charset="0"/>
              </a:rPr>
              <a:t>kvôli</a:t>
            </a:r>
            <a:r>
              <a:rPr lang="cs-CZ" sz="2000" i="1" dirty="0">
                <a:latin typeface="Book Antiqua" panose="02040602050305030304" pitchFamily="18" charset="0"/>
              </a:rPr>
              <a:t> korona </a:t>
            </a:r>
            <a:r>
              <a:rPr lang="cs-CZ" sz="2000" i="1" dirty="0" err="1">
                <a:latin typeface="Book Antiqua" panose="02040602050305030304" pitchFamily="18" charset="0"/>
              </a:rPr>
              <a:t>kríze</a:t>
            </a:r>
            <a:r>
              <a:rPr lang="cs-CZ" sz="2000" i="1" dirty="0">
                <a:latin typeface="Book Antiqua" panose="02040602050305030304" pitchFamily="18" charset="0"/>
              </a:rPr>
              <a:t> </a:t>
            </a:r>
            <a:r>
              <a:rPr lang="cs-CZ" sz="2000" i="1" dirty="0" err="1">
                <a:latin typeface="Book Antiqua" panose="02040602050305030304" pitchFamily="18" charset="0"/>
              </a:rPr>
              <a:t>sa</a:t>
            </a:r>
            <a:r>
              <a:rPr lang="cs-CZ" sz="2000" i="1" dirty="0">
                <a:latin typeface="Book Antiqua" panose="02040602050305030304" pitchFamily="18" charset="0"/>
              </a:rPr>
              <a:t> </a:t>
            </a:r>
            <a:r>
              <a:rPr lang="cs-CZ" sz="2000" i="1" dirty="0" err="1">
                <a:latin typeface="Book Antiqua" panose="02040602050305030304" pitchFamily="18" charset="0"/>
              </a:rPr>
              <a:t>presúva</a:t>
            </a:r>
            <a:r>
              <a:rPr lang="cs-CZ" sz="2000" i="1" dirty="0">
                <a:latin typeface="Book Antiqua" panose="02040602050305030304" pitchFamily="18" charset="0"/>
              </a:rPr>
              <a:t> </a:t>
            </a:r>
            <a:r>
              <a:rPr lang="cs-CZ" sz="2000" i="1" dirty="0" err="1">
                <a:latin typeface="Book Antiqua" panose="02040602050305030304" pitchFamily="18" charset="0"/>
              </a:rPr>
              <a:t>júlový</a:t>
            </a:r>
            <a:r>
              <a:rPr lang="cs-CZ" sz="2000" i="1" dirty="0">
                <a:latin typeface="Book Antiqua" panose="02040602050305030304" pitchFamily="18" charset="0"/>
              </a:rPr>
              <a:t> termín na 1.október 2020).</a:t>
            </a:r>
            <a:endParaRPr lang="sk-SK" sz="20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cs-CZ" sz="2000" dirty="0">
                <a:latin typeface="Book Antiqua" panose="02040602050305030304" pitchFamily="18" charset="0"/>
              </a:rPr>
              <a:t> </a:t>
            </a:r>
            <a:endParaRPr lang="sk-SK" sz="2000" dirty="0">
              <a:latin typeface="Book Antiqua" panose="02040602050305030304" pitchFamily="18" charset="0"/>
            </a:endParaRPr>
          </a:p>
          <a:p>
            <a:r>
              <a:rPr lang="cs-CZ" sz="2000" b="1" dirty="0">
                <a:latin typeface="Book Antiqua" panose="02040602050305030304" pitchFamily="18" charset="0"/>
              </a:rPr>
              <a:t>S / PM  =  K</a:t>
            </a:r>
            <a:r>
              <a:rPr lang="cs-CZ" sz="2000" dirty="0">
                <a:latin typeface="Book Antiqua" panose="02040602050305030304" pitchFamily="18" charset="0"/>
              </a:rPr>
              <a:t> – kredit v € na </a:t>
            </a:r>
            <a:r>
              <a:rPr lang="cs-CZ" sz="2000" dirty="0" err="1">
                <a:latin typeface="Book Antiqua" panose="02040602050305030304" pitchFamily="18" charset="0"/>
              </a:rPr>
              <a:t>jedného</a:t>
            </a:r>
            <a:r>
              <a:rPr lang="cs-CZ" sz="2000" dirty="0">
                <a:latin typeface="Book Antiqua" panose="02040602050305030304" pitchFamily="18" charset="0"/>
              </a:rPr>
              <a:t> talentovaného </a:t>
            </a:r>
            <a:r>
              <a:rPr lang="cs-CZ" sz="2000" dirty="0" err="1">
                <a:latin typeface="Book Antiqua" panose="02040602050305030304" pitchFamily="18" charset="0"/>
              </a:rPr>
              <a:t>športovca</a:t>
            </a:r>
            <a:r>
              <a:rPr lang="cs-CZ" sz="2000" dirty="0">
                <a:latin typeface="Book Antiqua" panose="02040602050305030304" pitchFamily="18" charset="0"/>
              </a:rPr>
              <a:t> na rok</a:t>
            </a:r>
            <a:endParaRPr lang="sk-SK" sz="20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sk-SK" sz="2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092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D2E52C33-E344-4147-A28D-988C3DA434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C4BC063-C9B6-417D-9EF6-8A3A1FC8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7390"/>
            <a:ext cx="8596668" cy="5967167"/>
          </a:xfrm>
        </p:spPr>
        <p:txBody>
          <a:bodyPr>
            <a:noAutofit/>
          </a:bodyPr>
          <a:lstStyle/>
          <a:p>
            <a:r>
              <a:rPr lang="cs-CZ" u="sng" dirty="0">
                <a:latin typeface="Book Antiqua" panose="02040602050305030304" pitchFamily="18" charset="0"/>
              </a:rPr>
              <a:t>Plán </a:t>
            </a:r>
            <a:r>
              <a:rPr lang="cs-CZ" u="sng" dirty="0" err="1">
                <a:latin typeface="Book Antiqua" panose="02040602050305030304" pitchFamily="18" charset="0"/>
              </a:rPr>
              <a:t>prerozdelenia</a:t>
            </a:r>
            <a:r>
              <a:rPr lang="cs-CZ" u="sng" dirty="0">
                <a:latin typeface="Book Antiqua" panose="02040602050305030304" pitchFamily="18" charset="0"/>
              </a:rPr>
              <a:t> </a:t>
            </a:r>
            <a:r>
              <a:rPr lang="cs-CZ" u="sng" dirty="0" err="1">
                <a:latin typeface="Book Antiqua" panose="02040602050305030304" pitchFamily="18" charset="0"/>
              </a:rPr>
              <a:t>fin</a:t>
            </a:r>
            <a:r>
              <a:rPr lang="cs-CZ" u="sng" dirty="0">
                <a:latin typeface="Book Antiqua" panose="02040602050305030304" pitchFamily="18" charset="0"/>
              </a:rPr>
              <a:t>. </a:t>
            </a:r>
            <a:r>
              <a:rPr lang="cs-CZ" u="sng" dirty="0" err="1">
                <a:latin typeface="Book Antiqua" panose="02040602050305030304" pitchFamily="18" charset="0"/>
              </a:rPr>
              <a:t>prostriedkov</a:t>
            </a:r>
            <a:r>
              <a:rPr lang="cs-CZ" u="sng" dirty="0">
                <a:latin typeface="Book Antiqua" panose="02040602050305030304" pitchFamily="18" charset="0"/>
              </a:rPr>
              <a:t> na ŠTM v </a:t>
            </a:r>
            <a:r>
              <a:rPr lang="cs-CZ" u="sng" dirty="0" err="1">
                <a:latin typeface="Book Antiqua" panose="02040602050305030304" pitchFamily="18" charset="0"/>
              </a:rPr>
              <a:t>zmysle</a:t>
            </a:r>
            <a:r>
              <a:rPr lang="cs-CZ" u="sng" dirty="0">
                <a:latin typeface="Book Antiqua" panose="02040602050305030304" pitchFamily="18" charset="0"/>
              </a:rPr>
              <a:t> schváleného </a:t>
            </a:r>
            <a:r>
              <a:rPr lang="cs-CZ" u="sng" dirty="0" err="1">
                <a:latin typeface="Book Antiqua" panose="02040602050305030304" pitchFamily="18" charset="0"/>
              </a:rPr>
              <a:t>kalendára</a:t>
            </a:r>
            <a:r>
              <a:rPr lang="cs-CZ" u="sng" dirty="0">
                <a:latin typeface="Book Antiqua" panose="02040602050305030304" pitchFamily="18" charset="0"/>
              </a:rPr>
              <a:t> </a:t>
            </a:r>
            <a:r>
              <a:rPr lang="cs-CZ" u="sng" dirty="0" err="1">
                <a:latin typeface="Book Antiqua" panose="02040602050305030304" pitchFamily="18" charset="0"/>
              </a:rPr>
              <a:t>aktivít</a:t>
            </a:r>
            <a:r>
              <a:rPr lang="cs-CZ" u="sng" dirty="0">
                <a:latin typeface="Book Antiqua" panose="02040602050305030304" pitchFamily="18" charset="0"/>
              </a:rPr>
              <a:t> SZKB</a:t>
            </a:r>
          </a:p>
          <a:p>
            <a:endParaRPr lang="sk-SK" dirty="0">
              <a:latin typeface="Book Antiqua" panose="02040602050305030304" pitchFamily="18" charset="0"/>
            </a:endParaRPr>
          </a:p>
        </p:txBody>
      </p:sp>
      <p:graphicFrame>
        <p:nvGraphicFramePr>
          <p:cNvPr id="6" name="Tabuľka 5">
            <a:extLst>
              <a:ext uri="{FF2B5EF4-FFF2-40B4-BE49-F238E27FC236}">
                <a16:creationId xmlns:a16="http://schemas.microsoft.com/office/drawing/2014/main" id="{D823005A-62CB-4385-9948-E4B53ED023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054133"/>
              </p:ext>
            </p:extLst>
          </p:nvPr>
        </p:nvGraphicFramePr>
        <p:xfrm>
          <a:off x="2262433" y="867266"/>
          <a:ext cx="6466787" cy="5783332"/>
        </p:xfrm>
        <a:graphic>
          <a:graphicData uri="http://schemas.openxmlformats.org/drawingml/2006/table">
            <a:tbl>
              <a:tblPr firstRow="1" firstCol="1" bandRow="1"/>
              <a:tblGrid>
                <a:gridCol w="3359754">
                  <a:extLst>
                    <a:ext uri="{9D8B030D-6E8A-4147-A177-3AD203B41FA5}">
                      <a16:colId xmlns:a16="http://schemas.microsoft.com/office/drawing/2014/main" val="419609792"/>
                    </a:ext>
                  </a:extLst>
                </a:gridCol>
                <a:gridCol w="895746">
                  <a:extLst>
                    <a:ext uri="{9D8B030D-6E8A-4147-A177-3AD203B41FA5}">
                      <a16:colId xmlns:a16="http://schemas.microsoft.com/office/drawing/2014/main" val="898097373"/>
                    </a:ext>
                  </a:extLst>
                </a:gridCol>
                <a:gridCol w="895746">
                  <a:extLst>
                    <a:ext uri="{9D8B030D-6E8A-4147-A177-3AD203B41FA5}">
                      <a16:colId xmlns:a16="http://schemas.microsoft.com/office/drawing/2014/main" val="894051114"/>
                    </a:ext>
                  </a:extLst>
                </a:gridCol>
                <a:gridCol w="1315541">
                  <a:extLst>
                    <a:ext uri="{9D8B030D-6E8A-4147-A177-3AD203B41FA5}">
                      <a16:colId xmlns:a16="http://schemas.microsoft.com/office/drawing/2014/main" val="4219213797"/>
                    </a:ext>
                  </a:extLst>
                </a:gridCol>
              </a:tblGrid>
              <a:tr h="5596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Akcia</a:t>
                      </a:r>
                      <a:endParaRPr lang="sk-SK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Tatami športovec kredit</a:t>
                      </a:r>
                      <a:endParaRPr lang="sk-SK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Ring športovec kredit</a:t>
                      </a:r>
                      <a:endParaRPr lang="sk-SK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 err="1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Predpokladaná</a:t>
                      </a:r>
                      <a:r>
                        <a:rPr lang="cs-CZ" sz="900" b="1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suma z fondu ŠTM</a:t>
                      </a:r>
                      <a:endParaRPr lang="sk-SK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9434915"/>
                  </a:ext>
                </a:extLst>
              </a:tr>
              <a:tr h="18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Reprezentačný</a:t>
                      </a:r>
                      <a:r>
                        <a:rPr lang="cs-CZ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cs-CZ" sz="9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zraz</a:t>
                      </a:r>
                      <a:r>
                        <a:rPr lang="cs-CZ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– ring – </a:t>
                      </a:r>
                      <a:r>
                        <a:rPr lang="cs-CZ" sz="9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január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K1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S1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725106"/>
                  </a:ext>
                </a:extLst>
              </a:tr>
              <a:tr h="18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Reprezentačný</a:t>
                      </a:r>
                      <a:r>
                        <a:rPr lang="cs-CZ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cs-CZ" sz="9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zraz</a:t>
                      </a:r>
                      <a:r>
                        <a:rPr lang="cs-CZ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– </a:t>
                      </a:r>
                      <a:r>
                        <a:rPr lang="cs-CZ" sz="9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tatami</a:t>
                      </a:r>
                      <a:r>
                        <a:rPr lang="cs-CZ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-</a:t>
                      </a:r>
                      <a:r>
                        <a:rPr lang="cs-CZ" sz="9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január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K1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S1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4327000"/>
                  </a:ext>
                </a:extLst>
              </a:tr>
              <a:tr h="18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1.kolo Open ligy – </a:t>
                      </a:r>
                      <a:r>
                        <a:rPr lang="cs-CZ" sz="9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január-február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K2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K2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S2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7047178"/>
                  </a:ext>
                </a:extLst>
              </a:tr>
              <a:tr h="18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Slovak Open – Bratislava – február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K3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K3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S3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6358593"/>
                  </a:ext>
                </a:extLst>
              </a:tr>
              <a:tr h="18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World Cup – Irish Open - marec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K4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K4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S4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013326"/>
                  </a:ext>
                </a:extLst>
              </a:tr>
              <a:tr h="18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German Open – marec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K5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S5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974043"/>
                  </a:ext>
                </a:extLst>
              </a:tr>
              <a:tr h="3731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European</a:t>
                      </a:r>
                      <a:r>
                        <a:rPr lang="cs-CZ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Cup–</a:t>
                      </a:r>
                      <a:r>
                        <a:rPr lang="cs-CZ" sz="9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Serbian</a:t>
                      </a:r>
                      <a:r>
                        <a:rPr lang="cs-CZ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Open–</a:t>
                      </a:r>
                      <a:r>
                        <a:rPr lang="cs-CZ" sz="900" b="1" dirty="0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cs-CZ" sz="900" b="1" dirty="0" err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marec</a:t>
                      </a:r>
                      <a:r>
                        <a:rPr lang="cs-CZ" sz="900" b="1" dirty="0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 </a:t>
                      </a:r>
                      <a:r>
                        <a:rPr lang="cs-CZ" sz="9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oktober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K6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K6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S6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165991"/>
                  </a:ext>
                </a:extLst>
              </a:tr>
              <a:tr h="18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2.kolo Open ligy –</a:t>
                      </a:r>
                      <a:r>
                        <a:rPr lang="cs-CZ" sz="900" b="1">
                          <a:solidFill>
                            <a:srgbClr val="A6A6A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marec</a:t>
                      </a: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/ oktober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K2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K2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S2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756946"/>
                  </a:ext>
                </a:extLst>
              </a:tr>
              <a:tr h="18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World Cup – Turkish Open – apríl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K7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K7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S7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2913552"/>
                  </a:ext>
                </a:extLst>
              </a:tr>
              <a:tr h="18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Reprezentačný zraz – ring – apríl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K1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S1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0514556"/>
                  </a:ext>
                </a:extLst>
              </a:tr>
              <a:tr h="18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Reprezentačný zraz – tatami -apríl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K1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S1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340495"/>
                  </a:ext>
                </a:extLst>
              </a:tr>
              <a:tr h="18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World Cup – Austrian Classics – apríl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K8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K8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S8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2457267"/>
                  </a:ext>
                </a:extLst>
              </a:tr>
              <a:tr h="18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World Cup – Hungarian WC – máj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K9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K10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S9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2718212"/>
                  </a:ext>
                </a:extLst>
              </a:tr>
              <a:tr h="18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World Cup – Bestfighter – Rimini - jún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K11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K12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S10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2949021"/>
                  </a:ext>
                </a:extLst>
              </a:tr>
              <a:tr h="18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Reprezentačný zraz – ring – jún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K1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S1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9369526"/>
                  </a:ext>
                </a:extLst>
              </a:tr>
              <a:tr h="18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Reprezentačný zraz – tatami -jún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K1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S1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88385"/>
                  </a:ext>
                </a:extLst>
              </a:tr>
              <a:tr h="18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Reprezentačné sústredenie – 5 - 6 dní – júl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K13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K13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S11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3863428"/>
                  </a:ext>
                </a:extLst>
              </a:tr>
              <a:tr h="18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Reprezentačný zraz – ring – august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K1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S1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5726898"/>
                  </a:ext>
                </a:extLst>
              </a:tr>
              <a:tr h="18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Reprezentačný zraz – tatami -august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K1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S1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291770"/>
                  </a:ext>
                </a:extLst>
              </a:tr>
              <a:tr h="18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Majstrovstvá SR – Lučenec  jún/september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K14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K14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S12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8348969"/>
                  </a:ext>
                </a:extLst>
              </a:tr>
              <a:tr h="3731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Repre sústredenie mládež - 2-4 dni – aug./sept.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K15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K15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S13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360599"/>
                  </a:ext>
                </a:extLst>
              </a:tr>
              <a:tr h="18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A6A6A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3.kolo Open ligy –  september / oktober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A6A6A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K2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A6A6A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K2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A6A6A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S2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9125569"/>
                  </a:ext>
                </a:extLst>
              </a:tr>
              <a:tr h="18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A6A6A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4.kolo Open ligy –  november / december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A6A6A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K2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solidFill>
                            <a:srgbClr val="A6A6A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K2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A6A6A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S2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0441585"/>
                  </a:ext>
                </a:extLst>
              </a:tr>
              <a:tr h="18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Majstrovstvá sveta/EU mládež – aug./nov.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K16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K16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S14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7608213"/>
                  </a:ext>
                </a:extLst>
              </a:tr>
              <a:tr h="18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Kredit/Suma celkovo ( - neuskutočnené)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KC</a:t>
                      </a:r>
                      <a:r>
                        <a:rPr lang="cs-CZ" sz="900" b="1" i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(-K0)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KC</a:t>
                      </a:r>
                      <a:r>
                        <a:rPr lang="cs-CZ" sz="900" b="1" i="1">
                          <a:solidFill>
                            <a:srgbClr val="BFBFB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(-K0)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SC</a:t>
                      </a:r>
                      <a:r>
                        <a:rPr lang="cs-CZ" sz="900" b="1" i="1" dirty="0">
                          <a:solidFill>
                            <a:srgbClr val="A6A6A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(-S0)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5497123"/>
                  </a:ext>
                </a:extLst>
              </a:tr>
              <a:tr h="18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Kredit/Suma celkovo nevyčerpaná na rok 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KN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KN</a:t>
                      </a:r>
                      <a:endParaRPr lang="sk-SK" sz="7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SN</a:t>
                      </a:r>
                      <a:endParaRPr lang="sk-SK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0191" marR="50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8090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73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D2E52C33-E344-4147-A28D-988C3DA434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C4BC063-C9B6-417D-9EF6-8A3A1FC8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24206"/>
            <a:ext cx="8596668" cy="6155703"/>
          </a:xfrm>
        </p:spPr>
        <p:txBody>
          <a:bodyPr>
            <a:noAutofit/>
          </a:bodyPr>
          <a:lstStyle/>
          <a:p>
            <a:r>
              <a:rPr lang="cs-CZ" dirty="0" err="1">
                <a:latin typeface="Book Antiqua" panose="02040602050305030304" pitchFamily="18" charset="0"/>
              </a:rPr>
              <a:t>Ak</a:t>
            </a:r>
            <a:r>
              <a:rPr lang="cs-CZ" dirty="0">
                <a:latin typeface="Book Antiqua" panose="02040602050305030304" pitchFamily="18" charset="0"/>
              </a:rPr>
              <a:t> </a:t>
            </a:r>
            <a:r>
              <a:rPr lang="cs-CZ" dirty="0" err="1">
                <a:latin typeface="Book Antiqua" panose="02040602050305030304" pitchFamily="18" charset="0"/>
              </a:rPr>
              <a:t>zostane</a:t>
            </a:r>
            <a:r>
              <a:rPr lang="cs-CZ" dirty="0">
                <a:latin typeface="Book Antiqua" panose="02040602050305030304" pitchFamily="18" charset="0"/>
              </a:rPr>
              <a:t> </a:t>
            </a:r>
            <a:r>
              <a:rPr lang="cs-CZ" dirty="0" err="1">
                <a:latin typeface="Book Antiqua" panose="02040602050305030304" pitchFamily="18" charset="0"/>
              </a:rPr>
              <a:t>zvyšná</a:t>
            </a:r>
            <a:r>
              <a:rPr lang="cs-CZ" dirty="0">
                <a:latin typeface="Book Antiqua" panose="02040602050305030304" pitchFamily="18" charset="0"/>
              </a:rPr>
              <a:t> </a:t>
            </a:r>
            <a:r>
              <a:rPr lang="cs-CZ" dirty="0" err="1">
                <a:latin typeface="Book Antiqua" panose="02040602050305030304" pitchFamily="18" charset="0"/>
              </a:rPr>
              <a:t>reálne</a:t>
            </a:r>
            <a:r>
              <a:rPr lang="cs-CZ" dirty="0">
                <a:latin typeface="Book Antiqua" panose="02040602050305030304" pitchFamily="18" charset="0"/>
              </a:rPr>
              <a:t> nevyčerpaná suma </a:t>
            </a:r>
            <a:r>
              <a:rPr lang="cs-CZ" b="1" dirty="0">
                <a:latin typeface="Book Antiqua" panose="02040602050305030304" pitchFamily="18" charset="0"/>
              </a:rPr>
              <a:t>SN,</a:t>
            </a:r>
            <a:r>
              <a:rPr lang="cs-CZ" dirty="0">
                <a:latin typeface="Book Antiqua" panose="02040602050305030304" pitchFamily="18" charset="0"/>
              </a:rPr>
              <a:t> na konci roka </a:t>
            </a:r>
            <a:r>
              <a:rPr lang="cs-CZ" dirty="0" err="1">
                <a:latin typeface="Book Antiqua" panose="02040602050305030304" pitchFamily="18" charset="0"/>
              </a:rPr>
              <a:t>sa</a:t>
            </a:r>
            <a:r>
              <a:rPr lang="cs-CZ" dirty="0">
                <a:latin typeface="Book Antiqua" panose="02040602050305030304" pitchFamily="18" charset="0"/>
              </a:rPr>
              <a:t> </a:t>
            </a:r>
            <a:r>
              <a:rPr lang="cs-CZ" dirty="0" err="1">
                <a:latin typeface="Book Antiqua" panose="02040602050305030304" pitchFamily="18" charset="0"/>
              </a:rPr>
              <a:t>prerozdelí</a:t>
            </a:r>
            <a:r>
              <a:rPr lang="cs-CZ" dirty="0">
                <a:latin typeface="Book Antiqua" panose="02040602050305030304" pitchFamily="18" charset="0"/>
              </a:rPr>
              <a:t> </a:t>
            </a:r>
            <a:r>
              <a:rPr lang="cs-CZ" dirty="0" err="1">
                <a:latin typeface="Book Antiqua" panose="02040602050305030304" pitchFamily="18" charset="0"/>
              </a:rPr>
              <a:t>nasledovne</a:t>
            </a:r>
            <a:r>
              <a:rPr lang="cs-CZ" dirty="0">
                <a:latin typeface="Book Antiqua" panose="02040602050305030304" pitchFamily="18" charset="0"/>
              </a:rPr>
              <a:t> </a:t>
            </a:r>
            <a:r>
              <a:rPr lang="cs-CZ" dirty="0" err="1">
                <a:latin typeface="Book Antiqua" panose="02040602050305030304" pitchFamily="18" charset="0"/>
              </a:rPr>
              <a:t>podľa</a:t>
            </a:r>
            <a:r>
              <a:rPr lang="cs-CZ" dirty="0">
                <a:latin typeface="Book Antiqua" panose="02040602050305030304" pitchFamily="18" charset="0"/>
              </a:rPr>
              <a:t> </a:t>
            </a:r>
            <a:r>
              <a:rPr lang="cs-CZ" dirty="0" err="1">
                <a:latin typeface="Book Antiqua" panose="02040602050305030304" pitchFamily="18" charset="0"/>
              </a:rPr>
              <a:t>dosiahnutých</a:t>
            </a:r>
            <a:r>
              <a:rPr lang="cs-CZ" dirty="0">
                <a:latin typeface="Book Antiqua" panose="02040602050305030304" pitchFamily="18" charset="0"/>
              </a:rPr>
              <a:t> </a:t>
            </a:r>
            <a:r>
              <a:rPr lang="cs-CZ" dirty="0" err="1">
                <a:latin typeface="Book Antiqua" panose="02040602050305030304" pitchFamily="18" charset="0"/>
              </a:rPr>
              <a:t>výsledkov</a:t>
            </a:r>
            <a:r>
              <a:rPr lang="cs-CZ" dirty="0">
                <a:latin typeface="Book Antiqua" panose="02040602050305030304" pitchFamily="18" charset="0"/>
              </a:rPr>
              <a:t> </a:t>
            </a:r>
            <a:r>
              <a:rPr lang="cs-CZ" dirty="0" err="1">
                <a:latin typeface="Book Antiqua" panose="02040602050305030304" pitchFamily="18" charset="0"/>
              </a:rPr>
              <a:t>športovcov</a:t>
            </a:r>
            <a:r>
              <a:rPr lang="cs-CZ" dirty="0">
                <a:latin typeface="Book Antiqua" panose="02040602050305030304" pitchFamily="18" charset="0"/>
              </a:rPr>
              <a:t> </a:t>
            </a:r>
            <a:r>
              <a:rPr lang="cs-CZ" dirty="0" err="1">
                <a:latin typeface="Book Antiqua" panose="02040602050305030304" pitchFamily="18" charset="0"/>
              </a:rPr>
              <a:t>zo</a:t>
            </a:r>
            <a:r>
              <a:rPr lang="cs-CZ" dirty="0">
                <a:latin typeface="Book Antiqua" panose="02040602050305030304" pitchFamily="18" charset="0"/>
              </a:rPr>
              <a:t> </a:t>
            </a:r>
            <a:r>
              <a:rPr lang="cs-CZ" dirty="0" err="1">
                <a:latin typeface="Book Antiqua" panose="02040602050305030304" pitchFamily="18" charset="0"/>
              </a:rPr>
              <a:t>zoznamu</a:t>
            </a:r>
            <a:r>
              <a:rPr lang="cs-CZ" dirty="0">
                <a:latin typeface="Book Antiqua" panose="02040602050305030304" pitchFamily="18" charset="0"/>
              </a:rPr>
              <a:t> </a:t>
            </a:r>
            <a:r>
              <a:rPr lang="cs-CZ" dirty="0" err="1">
                <a:latin typeface="Book Antiqua" panose="02040602050305030304" pitchFamily="18" charset="0"/>
              </a:rPr>
              <a:t>talentovanej</a:t>
            </a:r>
            <a:r>
              <a:rPr lang="cs-CZ" dirty="0">
                <a:latin typeface="Book Antiqua" panose="02040602050305030304" pitchFamily="18" charset="0"/>
              </a:rPr>
              <a:t> mládeže:</a:t>
            </a: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cs-CZ" dirty="0" err="1">
                <a:latin typeface="Book Antiqua" panose="02040602050305030304" pitchFamily="18" charset="0"/>
              </a:rPr>
              <a:t>Majstrovstvá</a:t>
            </a:r>
            <a:r>
              <a:rPr lang="cs-CZ" dirty="0">
                <a:latin typeface="Book Antiqua" panose="02040602050305030304" pitchFamily="18" charset="0"/>
              </a:rPr>
              <a:t> SR:		1.miesto – 10 </a:t>
            </a:r>
            <a:r>
              <a:rPr lang="cs-CZ" dirty="0" err="1">
                <a:latin typeface="Book Antiqua" panose="02040602050305030304" pitchFamily="18" charset="0"/>
              </a:rPr>
              <a:t>bodov</a:t>
            </a:r>
            <a:r>
              <a:rPr lang="cs-CZ" dirty="0">
                <a:latin typeface="Book Antiqua" panose="02040602050305030304" pitchFamily="18" charset="0"/>
              </a:rPr>
              <a:t>, 	2.miesto – 6 </a:t>
            </a:r>
            <a:r>
              <a:rPr lang="cs-CZ" dirty="0" err="1">
                <a:latin typeface="Book Antiqua" panose="02040602050305030304" pitchFamily="18" charset="0"/>
              </a:rPr>
              <a:t>bodov</a:t>
            </a:r>
            <a:r>
              <a:rPr lang="cs-CZ" dirty="0">
                <a:latin typeface="Book Antiqua" panose="02040602050305030304" pitchFamily="18" charset="0"/>
              </a:rPr>
              <a:t>,	3.miesto – 3 body</a:t>
            </a: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cs-CZ" dirty="0" err="1">
                <a:latin typeface="Book Antiqua" panose="02040602050305030304" pitchFamily="18" charset="0"/>
              </a:rPr>
              <a:t>Majstrovstvá</a:t>
            </a:r>
            <a:r>
              <a:rPr lang="cs-CZ" dirty="0">
                <a:latin typeface="Book Antiqua" panose="02040602050305030304" pitchFamily="18" charset="0"/>
              </a:rPr>
              <a:t> </a:t>
            </a:r>
            <a:r>
              <a:rPr lang="cs-CZ" dirty="0" err="1">
                <a:latin typeface="Book Antiqua" panose="02040602050305030304" pitchFamily="18" charset="0"/>
              </a:rPr>
              <a:t>sveta</a:t>
            </a:r>
            <a:r>
              <a:rPr lang="cs-CZ" dirty="0">
                <a:latin typeface="Book Antiqua" panose="02040602050305030304" pitchFamily="18" charset="0"/>
              </a:rPr>
              <a:t>/EU: 	1.miesto-100 </a:t>
            </a:r>
            <a:r>
              <a:rPr lang="cs-CZ" dirty="0" err="1">
                <a:latin typeface="Book Antiqua" panose="02040602050305030304" pitchFamily="18" charset="0"/>
              </a:rPr>
              <a:t>bodov</a:t>
            </a:r>
            <a:r>
              <a:rPr lang="cs-CZ" dirty="0">
                <a:latin typeface="Book Antiqua" panose="02040602050305030304" pitchFamily="18" charset="0"/>
              </a:rPr>
              <a:t>,	2.miesto-60 </a:t>
            </a:r>
            <a:r>
              <a:rPr lang="cs-CZ" dirty="0" err="1">
                <a:latin typeface="Book Antiqua" panose="02040602050305030304" pitchFamily="18" charset="0"/>
              </a:rPr>
              <a:t>bodov</a:t>
            </a:r>
            <a:r>
              <a:rPr lang="cs-CZ" dirty="0">
                <a:latin typeface="Book Antiqua" panose="02040602050305030304" pitchFamily="18" charset="0"/>
              </a:rPr>
              <a:t>,	3.miesto-30 </a:t>
            </a:r>
            <a:r>
              <a:rPr lang="cs-CZ" dirty="0" err="1">
                <a:latin typeface="Book Antiqua" panose="02040602050305030304" pitchFamily="18" charset="0"/>
              </a:rPr>
              <a:t>bodov</a:t>
            </a:r>
            <a:endParaRPr lang="sk-SK" dirty="0">
              <a:latin typeface="Book Antiqua" panose="02040602050305030304" pitchFamily="18" charset="0"/>
            </a:endParaRPr>
          </a:p>
          <a:p>
            <a:r>
              <a:rPr lang="cs-CZ" dirty="0">
                <a:latin typeface="Book Antiqua" panose="02040602050305030304" pitchFamily="18" charset="0"/>
              </a:rPr>
              <a:t>--------------------------------------------------------------------------------</a:t>
            </a: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cs-CZ" dirty="0" err="1">
                <a:latin typeface="Book Antiqua" panose="02040602050305030304" pitchFamily="18" charset="0"/>
              </a:rPr>
              <a:t>Príklad</a:t>
            </a:r>
            <a:r>
              <a:rPr lang="cs-CZ" dirty="0">
                <a:latin typeface="Book Antiqua" panose="02040602050305030304" pitchFamily="18" charset="0"/>
              </a:rPr>
              <a:t>:	- ostane </a:t>
            </a:r>
            <a:r>
              <a:rPr lang="cs-CZ" dirty="0" err="1">
                <a:latin typeface="Book Antiqua" panose="02040602050305030304" pitchFamily="18" charset="0"/>
              </a:rPr>
              <a:t>prerozdeliť</a:t>
            </a:r>
            <a:r>
              <a:rPr lang="cs-CZ" dirty="0">
                <a:latin typeface="Book Antiqua" panose="02040602050305030304" pitchFamily="18" charset="0"/>
              </a:rPr>
              <a:t> nevyčerpaná suma </a:t>
            </a:r>
            <a:r>
              <a:rPr lang="cs-CZ" b="1" dirty="0">
                <a:latin typeface="Book Antiqua" panose="02040602050305030304" pitchFamily="18" charset="0"/>
              </a:rPr>
              <a:t>SN</a:t>
            </a:r>
            <a:r>
              <a:rPr lang="cs-CZ" dirty="0">
                <a:latin typeface="Book Antiqua" panose="02040602050305030304" pitchFamily="18" charset="0"/>
              </a:rPr>
              <a:t> v €</a:t>
            </a: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cs-CZ" dirty="0" err="1">
                <a:latin typeface="Book Antiqua" panose="02040602050305030304" pitchFamily="18" charset="0"/>
              </a:rPr>
              <a:t>Športovci</a:t>
            </a:r>
            <a:r>
              <a:rPr lang="cs-CZ" dirty="0">
                <a:latin typeface="Book Antiqua" panose="02040602050305030304" pitchFamily="18" charset="0"/>
              </a:rPr>
              <a:t> </a:t>
            </a:r>
            <a:r>
              <a:rPr lang="cs-CZ" dirty="0" err="1">
                <a:latin typeface="Book Antiqua" panose="02040602050305030304" pitchFamily="18" charset="0"/>
              </a:rPr>
              <a:t>zo</a:t>
            </a:r>
            <a:r>
              <a:rPr lang="cs-CZ" dirty="0">
                <a:latin typeface="Book Antiqua" panose="02040602050305030304" pitchFamily="18" charset="0"/>
              </a:rPr>
              <a:t> </a:t>
            </a:r>
            <a:r>
              <a:rPr lang="cs-CZ" dirty="0" err="1">
                <a:latin typeface="Book Antiqua" panose="02040602050305030304" pitchFamily="18" charset="0"/>
              </a:rPr>
              <a:t>zoznamu</a:t>
            </a:r>
            <a:r>
              <a:rPr lang="cs-CZ" dirty="0">
                <a:latin typeface="Book Antiqua" panose="02040602050305030304" pitchFamily="18" charset="0"/>
              </a:rPr>
              <a:t> ŠTM </a:t>
            </a:r>
            <a:r>
              <a:rPr lang="cs-CZ" dirty="0" err="1">
                <a:latin typeface="Book Antiqua" panose="02040602050305030304" pitchFamily="18" charset="0"/>
              </a:rPr>
              <a:t>dosiahnu</a:t>
            </a:r>
            <a:r>
              <a:rPr lang="cs-CZ" dirty="0">
                <a:latin typeface="Book Antiqua" panose="02040602050305030304" pitchFamily="18" charset="0"/>
              </a:rPr>
              <a:t> </a:t>
            </a:r>
            <a:r>
              <a:rPr lang="cs-CZ" dirty="0" err="1">
                <a:latin typeface="Book Antiqua" panose="02040602050305030304" pitchFamily="18" charset="0"/>
              </a:rPr>
              <a:t>nasledovné</a:t>
            </a:r>
            <a:r>
              <a:rPr lang="cs-CZ" dirty="0">
                <a:latin typeface="Book Antiqua" panose="02040602050305030304" pitchFamily="18" charset="0"/>
              </a:rPr>
              <a:t> výsledky: </a:t>
            </a: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Book Antiqua" panose="02040602050305030304" pitchFamily="18" charset="0"/>
              </a:rPr>
              <a:t>M SR: 10 zlatých (100b.)-20 </a:t>
            </a:r>
            <a:r>
              <a:rPr lang="cs-CZ" dirty="0" err="1">
                <a:latin typeface="Book Antiqua" panose="02040602050305030304" pitchFamily="18" charset="0"/>
              </a:rPr>
              <a:t>strieborných</a:t>
            </a:r>
            <a:r>
              <a:rPr lang="cs-CZ" dirty="0">
                <a:latin typeface="Book Antiqua" panose="02040602050305030304" pitchFamily="18" charset="0"/>
              </a:rPr>
              <a:t> (120 b.)–80 bronzových (240 b.) = 460 </a:t>
            </a:r>
            <a:r>
              <a:rPr lang="cs-CZ" dirty="0" err="1">
                <a:latin typeface="Book Antiqua" panose="02040602050305030304" pitchFamily="18" charset="0"/>
              </a:rPr>
              <a:t>bodov</a:t>
            </a: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Book Antiqua" panose="02040602050305030304" pitchFamily="18" charset="0"/>
              </a:rPr>
              <a:t>Majstr. </a:t>
            </a:r>
            <a:r>
              <a:rPr lang="cs-CZ" dirty="0" err="1">
                <a:latin typeface="Book Antiqua" panose="02040602050305030304" pitchFamily="18" charset="0"/>
              </a:rPr>
              <a:t>sveta</a:t>
            </a:r>
            <a:r>
              <a:rPr lang="cs-CZ" dirty="0">
                <a:latin typeface="Book Antiqua" panose="02040602050305030304" pitchFamily="18" charset="0"/>
              </a:rPr>
              <a:t>:  1 zlatá(100 b.) - 2 </a:t>
            </a:r>
            <a:r>
              <a:rPr lang="cs-CZ" dirty="0" err="1">
                <a:latin typeface="Book Antiqua" panose="02040602050305030304" pitchFamily="18" charset="0"/>
              </a:rPr>
              <a:t>strieborné</a:t>
            </a:r>
            <a:r>
              <a:rPr lang="cs-CZ" dirty="0">
                <a:latin typeface="Book Antiqua" panose="02040602050305030304" pitchFamily="18" charset="0"/>
              </a:rPr>
              <a:t>(120 b.) - 8 bronzových(240 b.) = 460 </a:t>
            </a:r>
            <a:r>
              <a:rPr lang="cs-CZ" dirty="0" err="1">
                <a:latin typeface="Book Antiqua" panose="02040602050305030304" pitchFamily="18" charset="0"/>
              </a:rPr>
              <a:t>bodov</a:t>
            </a: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Book Antiqua" panose="02040602050305030304" pitchFamily="18" charset="0"/>
              </a:rPr>
              <a:t>							__________________________________</a:t>
            </a:r>
            <a:endParaRPr lang="sk-SK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Book Antiqua" panose="02040602050305030304" pitchFamily="18" charset="0"/>
              </a:rPr>
              <a:t>									Spolu:      920 </a:t>
            </a:r>
            <a:r>
              <a:rPr lang="cs-CZ" dirty="0" err="1">
                <a:latin typeface="Book Antiqua" panose="02040602050305030304" pitchFamily="18" charset="0"/>
              </a:rPr>
              <a:t>bodov</a:t>
            </a:r>
            <a:r>
              <a:rPr lang="cs-CZ" dirty="0">
                <a:latin typeface="Book Antiqua" panose="02040602050305030304" pitchFamily="18" charset="0"/>
              </a:rPr>
              <a:t> </a:t>
            </a:r>
            <a:endParaRPr lang="sk-SK" dirty="0">
              <a:latin typeface="Book Antiqua" panose="02040602050305030304" pitchFamily="18" charset="0"/>
            </a:endParaRPr>
          </a:p>
          <a:p>
            <a:r>
              <a:rPr lang="cs-CZ" dirty="0">
                <a:latin typeface="Book Antiqua" panose="02040602050305030304" pitchFamily="18" charset="0"/>
              </a:rPr>
              <a:t>Výpočet hodnoty bodu:       </a:t>
            </a:r>
            <a:r>
              <a:rPr lang="cs-CZ" b="1" dirty="0">
                <a:latin typeface="Book Antiqua" panose="02040602050305030304" pitchFamily="18" charset="0"/>
              </a:rPr>
              <a:t>SN / 920 </a:t>
            </a:r>
            <a:r>
              <a:rPr lang="cs-CZ" b="1" dirty="0" err="1">
                <a:latin typeface="Book Antiqua" panose="02040602050305030304" pitchFamily="18" charset="0"/>
              </a:rPr>
              <a:t>bodov</a:t>
            </a:r>
            <a:r>
              <a:rPr lang="cs-CZ" dirty="0">
                <a:latin typeface="Book Antiqua" panose="02040602050305030304" pitchFamily="18" charset="0"/>
              </a:rPr>
              <a:t> = </a:t>
            </a:r>
            <a:r>
              <a:rPr lang="cs-CZ" b="1" dirty="0">
                <a:latin typeface="Book Antiqua" panose="02040602050305030304" pitchFamily="18" charset="0"/>
              </a:rPr>
              <a:t>X</a:t>
            </a:r>
            <a:r>
              <a:rPr lang="cs-CZ" dirty="0">
                <a:latin typeface="Book Antiqua" panose="02040602050305030304" pitchFamily="18" charset="0"/>
              </a:rPr>
              <a:t> v € / 1 bod</a:t>
            </a:r>
            <a:endParaRPr lang="sk-SK" dirty="0">
              <a:latin typeface="Book Antiqua" panose="02040602050305030304" pitchFamily="18" charset="0"/>
            </a:endParaRPr>
          </a:p>
        </p:txBody>
      </p:sp>
      <p:sp>
        <p:nvSpPr>
          <p:cNvPr id="2" name="Obdĺžnik 1">
            <a:extLst>
              <a:ext uri="{FF2B5EF4-FFF2-40B4-BE49-F238E27FC236}">
                <a16:creationId xmlns:a16="http://schemas.microsoft.com/office/drawing/2014/main" id="{4D5324BD-11AD-4B1F-BA5F-85768ED55D1B}"/>
              </a:ext>
            </a:extLst>
          </p:cNvPr>
          <p:cNvSpPr/>
          <p:nvPr/>
        </p:nvSpPr>
        <p:spPr>
          <a:xfrm>
            <a:off x="8737857" y="6262425"/>
            <a:ext cx="1524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Peter 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Onuščák</a:t>
            </a:r>
            <a:endParaRPr lang="sk-SK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69572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3430</TotalTime>
  <Words>596</Words>
  <Application>Microsoft Office PowerPoint</Application>
  <PresentationFormat>Širokouhlá</PresentationFormat>
  <Paragraphs>135</Paragraphs>
  <Slides>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10" baseType="lpstr">
      <vt:lpstr>Arial</vt:lpstr>
      <vt:lpstr>Book Antiqua</vt:lpstr>
      <vt:lpstr>Times New Roman</vt:lpstr>
      <vt:lpstr>Trebuchet MS</vt:lpstr>
      <vt:lpstr>Wingdings 3</vt:lpstr>
      <vt:lpstr>Fazeta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Lucia Cmarova</dc:creator>
  <cp:lastModifiedBy>Lucia Cmarova</cp:lastModifiedBy>
  <cp:revision>29</cp:revision>
  <dcterms:created xsi:type="dcterms:W3CDTF">2020-06-09T13:54:09Z</dcterms:created>
  <dcterms:modified xsi:type="dcterms:W3CDTF">2020-06-17T19:31:18Z</dcterms:modified>
</cp:coreProperties>
</file>