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sldIdLst>
    <p:sldId id="256" r:id="rId2"/>
    <p:sldId id="270" r:id="rId3"/>
    <p:sldId id="307" r:id="rId4"/>
    <p:sldId id="308" r:id="rId5"/>
    <p:sldId id="309" r:id="rId6"/>
    <p:sldId id="31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ia Cmarova" initials="LC" lastIdx="1" clrIdx="0">
    <p:extLst>
      <p:ext uri="{19B8F6BF-5375-455C-9EA6-DF929625EA0E}">
        <p15:presenceInfo xmlns:p15="http://schemas.microsoft.com/office/powerpoint/2012/main" userId="395c014b8046d51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43349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9517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9253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6188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8366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1486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99139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2947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9260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104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7453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5326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2876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41566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76793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/>
              <a:t>Kliknutím na ikonu pridáte obrázok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7851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BD6F1-18B6-42E6-A2D2-3C421B3B300F}" type="datetimeFigureOut">
              <a:rPr lang="sk-SK" smtClean="0"/>
              <a:t>18.06.2020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3A70CF7-067F-46ED-B64A-03810FF1F7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94492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778" r:id="rId13"/>
    <p:sldLayoutId id="2147483779" r:id="rId14"/>
    <p:sldLayoutId id="2147483780" r:id="rId15"/>
    <p:sldLayoutId id="214748378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E25575-8B1A-43D6-898C-98C188AC0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3230" y="2717686"/>
            <a:ext cx="9144000" cy="2382213"/>
          </a:xfrm>
        </p:spPr>
        <p:txBody>
          <a:bodyPr>
            <a:normAutofit/>
          </a:bodyPr>
          <a:lstStyle/>
          <a:p>
            <a:pPr algn="ctr"/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Správa o činnosti kontrolóra</a:t>
            </a:r>
            <a:b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</a:br>
            <a:r>
              <a:rPr lang="sk-SK" b="1" dirty="0">
                <a:solidFill>
                  <a:schemeClr val="accent1">
                    <a:lumMod val="75000"/>
                  </a:schemeClr>
                </a:solidFill>
                <a:latin typeface="Book Antiqua" panose="02040602050305030304" pitchFamily="18" charset="0"/>
              </a:rPr>
              <a:t>SZKB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F5A44022-54DA-43BF-9048-ECB237F97D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0151" y="571706"/>
            <a:ext cx="10010159" cy="1995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344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28033E-66EC-411E-9B19-03EFC8FE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71910"/>
            <a:ext cx="8596668" cy="528608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Činnosť kontrolóra národného športového zväzu sa riadi predovšetkým Zákonom č. 440/2015 Z. z. o športe, ktorý stanovuje kontrolórovi úlohy paragrafom 13. Kontrolná činnosť bola zameraná na priebežnú kontrolu zápisníc zasadaní z Valného zhromaždenia, Výkonného výboru a zasadaní jednotlivých komisií. Kontrolór priebežne kontroloval účtovné doklady, zverejňovanie povinne zverejňovaných údajov prijímateľa verejných prostriedkov, zverejňovanie údajov vyplývajúcich zo Zákona o športe. Kontrolór sa zúčastňoval na zasadnutiach najvyššieho orgánu, najvyššieho výkonného orgánu. 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Kontrolór SZKB sa zúčastnil troch školení kontrolórov národných športových zväzov a vyhotovil podrobné správy pre členov komisií a členov výkonného výboru s odporúčaniami. 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Niektoré oblasti, v ktorých kontrolór navrhol aktualizáciu, prípadne upozornil na znenie zákona: zverejnenie aktualizovaného zoznamu talentovaných športovcov, nastávajúca potreba úpravy stanov, výklad minimálnych kritérií na vzdelanie trénerov a inštruktorov kickboxu v zmysle Zákona č. 245/2008 Z. z. o výchove a vzdelávaní a Vyhlášky 110/2016 Ministerstva školstva vedy, výskumu a športu Slovenskej republiky o odbornej príprave na nadobudnutie odbornej spôsobilosti v športe, sprísnenie kontroly členov top tímu v zmysle povinnosti reprezentovať SZKB a k účtovným dokladom prikladať poznámky o odôvodnenosti nákladov. (Napríklad meno </a:t>
            </a:r>
            <a:r>
              <a:rPr lang="sk-SK" dirty="0" err="1">
                <a:latin typeface="Book Antiqua" panose="02040602050305030304" pitchFamily="18" charset="0"/>
              </a:rPr>
              <a:t>sparingpartnera</a:t>
            </a:r>
            <a:r>
              <a:rPr lang="sk-SK" dirty="0">
                <a:latin typeface="Book Antiqua" panose="02040602050305030304" pitchFamily="18" charset="0"/>
              </a:rPr>
              <a:t>, tréningový denník a podobne.). Návrh na vypracovanie smernice hlasovania „per </a:t>
            </a:r>
            <a:r>
              <a:rPr lang="sk-SK" dirty="0" err="1">
                <a:latin typeface="Book Antiqua" panose="02040602050305030304" pitchFamily="18" charset="0"/>
              </a:rPr>
              <a:t>rollam</a:t>
            </a:r>
            <a:r>
              <a:rPr lang="sk-SK" dirty="0">
                <a:latin typeface="Book Antiqua" panose="02040602050305030304" pitchFamily="18" charset="0"/>
              </a:rPr>
              <a:t>“ a smernice pre verejné obstarávanie. V budúcnosti bude potrebné dôslednejšie dodržiavanie smerníc SZKB nielen zo strany funkcionárov, ale aj športovcov, s dôrazom na povinnosti reprezentantov.</a:t>
            </a:r>
          </a:p>
          <a:p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50A5892-0481-439C-A3EB-115C28DD6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  <p:sp>
        <p:nvSpPr>
          <p:cNvPr id="8" name="Nadpis 1">
            <a:extLst>
              <a:ext uri="{FF2B5EF4-FFF2-40B4-BE49-F238E27FC236}">
                <a16:creationId xmlns:a16="http://schemas.microsoft.com/office/drawing/2014/main" id="{472F9CD6-9452-4AEE-B949-7FDF6F38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tx1"/>
                </a:solidFill>
                <a:latin typeface="Book Antiqua" panose="02040602050305030304" pitchFamily="18" charset="0"/>
              </a:rPr>
              <a:t>Správa o činnosti kontrolóra SZKB za rok 2019</a:t>
            </a:r>
            <a:r>
              <a:rPr lang="sk-SK" dirty="0"/>
              <a:t> </a:t>
            </a:r>
            <a:br>
              <a:rPr lang="sk-SK" dirty="0"/>
            </a:br>
            <a:r>
              <a:rPr lang="sk-SK" dirty="0"/>
              <a:t> </a:t>
            </a:r>
            <a:br>
              <a:rPr lang="sk-SK" dirty="0"/>
            </a:br>
            <a:endParaRPr lang="sk-SK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787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28033E-66EC-411E-9B19-03EFC8FE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791853"/>
            <a:ext cx="8596668" cy="58634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k-SK" sz="2000" dirty="0">
                <a:latin typeface="Book Antiqua" panose="02040602050305030304" pitchFamily="18" charset="0"/>
              </a:rPr>
              <a:t>Bola vykonaná kontrolná činnosť so zameraním na náležitosti účtovných dokladov s výsledkom – bez nedostatkov.</a:t>
            </a:r>
          </a:p>
          <a:p>
            <a:pPr marL="0" indent="0">
              <a:buNone/>
            </a:pPr>
            <a:r>
              <a:rPr lang="sk-SK" sz="2000" dirty="0">
                <a:latin typeface="Book Antiqua" panose="02040602050305030304" pitchFamily="18" charset="0"/>
              </a:rPr>
              <a:t>O konzultácie kontrolóra SZKB nepožiadal počas roku 2019 žiadny kontrolór športových organizácií, ktoré sú členmi SZKB. </a:t>
            </a:r>
          </a:p>
          <a:p>
            <a:pPr marL="0" indent="0">
              <a:buNone/>
            </a:pPr>
            <a:r>
              <a:rPr lang="sk-SK" sz="2000" dirty="0">
                <a:latin typeface="Book Antiqua" panose="02040602050305030304" pitchFamily="18" charset="0"/>
              </a:rPr>
              <a:t>Všetci členovia výkonného výboru, reprezentační tréneri, pokladníčka/asistentka, účtovník a členovia komisií poskytli kontrolórovi plnú súčinnosť. </a:t>
            </a:r>
          </a:p>
          <a:p>
            <a:pPr marL="0" indent="0">
              <a:buNone/>
            </a:pPr>
            <a:r>
              <a:rPr lang="sk-SK" sz="2000" dirty="0">
                <a:latin typeface="Book Antiqua" panose="02040602050305030304" pitchFamily="18" charset="0"/>
              </a:rPr>
              <a:t>Na základe ustanovení §13 Zákona o športe kontrolór SZKB konštatuje, že počas roku 2019 </a:t>
            </a:r>
          </a:p>
          <a:p>
            <a:pPr marL="0" indent="0">
              <a:buNone/>
            </a:pPr>
            <a:r>
              <a:rPr lang="sk-SK" sz="2000" b="1" u="sng" dirty="0">
                <a:latin typeface="Book Antiqua" panose="02040602050305030304" pitchFamily="18" charset="0"/>
              </a:rPr>
              <a:t>nedošlo k nedostatkom</a:t>
            </a:r>
            <a:endParaRPr lang="sk-SK" sz="2000" dirty="0">
              <a:latin typeface="Book Antiqua" panose="02040602050305030304" pitchFamily="18" charset="0"/>
            </a:endParaRPr>
          </a:p>
          <a:p>
            <a:pPr marL="0" indent="0">
              <a:buNone/>
            </a:pPr>
            <a:r>
              <a:rPr lang="sk-SK" sz="2000" dirty="0">
                <a:latin typeface="Book Antiqua" panose="02040602050305030304" pitchFamily="18" charset="0"/>
              </a:rPr>
              <a:t>pri nakladaní s verejnými prostriedkami v hospodárnosti, efektívnosti, účinnosti a účelnosti použitia verejných prostriedkov, právne predpisy, stanovy SZKB a rozhodnutia SZKB boli dodržané. </a:t>
            </a:r>
          </a:p>
          <a:p>
            <a:pPr marL="0" indent="0" algn="r">
              <a:buNone/>
            </a:pPr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Mgr. Katarína </a:t>
            </a:r>
            <a:r>
              <a:rPr lang="sk-SK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Vilhanová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kontrolór SZKB </a:t>
            </a:r>
          </a:p>
          <a:p>
            <a:pPr marL="0" indent="0" algn="r">
              <a:buNone/>
            </a:pPr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50A5892-0481-439C-A3EB-115C28DD6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469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7C46D8-7D39-4DE6-B6F0-533D219C54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solidFill>
                  <a:schemeClr val="tx1"/>
                </a:solidFill>
                <a:latin typeface="Book Antiqua" panose="02040602050305030304" pitchFamily="18" charset="0"/>
              </a:rPr>
              <a:t>Správa o činnosti kontrolóra SZKB za štvorročné obdobie, od zvolenia 3. 6. 2016</a:t>
            </a:r>
            <a:br>
              <a:rPr lang="sk-SK" dirty="0">
                <a:solidFill>
                  <a:schemeClr val="tx1"/>
                </a:solidFill>
                <a:latin typeface="Book Antiqua" panose="02040602050305030304" pitchFamily="18" charset="0"/>
              </a:rPr>
            </a:br>
            <a:r>
              <a:rPr lang="sk-SK" dirty="0"/>
              <a:t> </a:t>
            </a:r>
            <a:br>
              <a:rPr lang="sk-SK" dirty="0"/>
            </a:br>
            <a:r>
              <a:rPr lang="sk-SK" dirty="0"/>
              <a:t> </a:t>
            </a:r>
            <a:br>
              <a:rPr lang="sk-SK" dirty="0"/>
            </a:br>
            <a:endParaRPr lang="sk-SK" dirty="0">
              <a:solidFill>
                <a:schemeClr val="accent1">
                  <a:lumMod val="7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28033E-66EC-411E-9B19-03EFC8FE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947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Podmienkou výkonu funkcie kontrolóra národného športového zväzu je, aby v zákonom určenej lehote absolvoval skúšku a získal osvedčenie kontrolóra NŠZ. Kontrolór SZKB odbornú spôsobilosť preukázal úspešným absolvovaním skúšky 31 10 2017.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Činnosť kontrolóra národného športového zväzu sa riadi predovšetkým Zákonom č. 440/2015 Z. z. o športe, ktorý stanovuje kontrolórovi úlohy paragrafom 13. Kontrolná činnosť bola zameraná na priebežnú kontrolu zápisníc zasadaní z Valného zhromaždenia, Výkonného výboru a zasadaní jednotlivých komisií. Kontrolór priebežne kontroloval účtovné doklady, zverejňovanie povinne zverejňovaných údajov prijímateľa verejných prostriedkov, zverejňovanie údajov vyplývajúcich zo Zákona o športe. Kontrolór sa zúčastňoval na zasadnutiach najvyššieho orgánu, najvyššieho výkonného orgánu. </a:t>
            </a:r>
          </a:p>
          <a:p>
            <a:pPr marL="0" indent="0">
              <a:buNone/>
            </a:pPr>
            <a:r>
              <a:rPr lang="sk-SK" dirty="0">
                <a:latin typeface="Book Antiqua" panose="02040602050305030304" pitchFamily="18" charset="0"/>
              </a:rPr>
              <a:t>Kontrolór SZKB sa zúčastňoval školení a stretnutí kontrolórov národných športových zväzov a vyhotovil podrobné správy pre členov komisií a členov výkonného výboru s odporúčaniami.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50A5892-0481-439C-A3EB-115C28DD6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4690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28033E-66EC-411E-9B19-03EFC8FE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48101"/>
            <a:ext cx="8596668" cy="60072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k-SK" sz="2000" dirty="0">
                <a:latin typeface="Book Antiqua" panose="02040602050305030304" pitchFamily="18" charset="0"/>
              </a:rPr>
              <a:t>V roku 2018 bol riešený podnet zo strany Hlavnej kontrolórky športu vo veci Kontroly dodržiavania ustanovení § 9 ods. 4 až 7 zákona 440/2015 Z. z. o športe a o zmene a doplnení niektorých zákonov v zmysle neskorších predpisov 20. 9. 2018. Kontrolórka SZKB v úzkej spolupráci s prezidentom SZKB doručila všetky potrebné dokumenty a 6. 11. 2018 bol Hlavnou kontrolórkou športu zaslaný nasledovný výsledok: Kontrolnou činnosťou nebol zistený závažný nedostatok a podľa § 14 ods. 9 Zákona o športe sa správa o kontrolnej činnosti nevyhotovuje.</a:t>
            </a:r>
          </a:p>
          <a:p>
            <a:pPr marL="0" indent="0">
              <a:buNone/>
            </a:pPr>
            <a:r>
              <a:rPr lang="sk-SK" sz="2000" dirty="0">
                <a:latin typeface="Book Antiqua" panose="02040602050305030304" pitchFamily="18" charset="0"/>
              </a:rPr>
              <a:t>Úzko spolupracoval s prezidentom a výkonným výborom SZKB. Všetci členovia výkonného výboru, reprezentační tréneri, pokladníčka/asistentka, účtovník a členovia komisií poskytli kontrolórovi plnú súčinnosť.</a:t>
            </a:r>
          </a:p>
          <a:p>
            <a:pPr marL="0" indent="0">
              <a:buNone/>
            </a:pPr>
            <a:r>
              <a:rPr lang="sk-SK" sz="2000" dirty="0">
                <a:latin typeface="Book Antiqua" panose="02040602050305030304" pitchFamily="18" charset="0"/>
              </a:rPr>
              <a:t>Kontrolór navrhol aktualizáciu v niektorých oblasti, prípadne upozornil na plnenie platnej legislatívy. Každoročne vyhotovil správu o činnosti kontrolóra s rozpisom činnosti.</a:t>
            </a: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50A5892-0481-439C-A3EB-115C28DD6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614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E028033E-66EC-411E-9B19-03EFC8FEE6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546755"/>
            <a:ext cx="8596668" cy="610856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k-SK" sz="3200" dirty="0">
                <a:latin typeface="Book Antiqua" panose="02040602050305030304" pitchFamily="18" charset="0"/>
              </a:rPr>
              <a:t>Kontrolná činnosť so zameraním na náležitosti účtovných dokladov prebehla viac krát, po doplnení drobných technických záležitostí s výsledkom – bez nedostatkov.</a:t>
            </a:r>
          </a:p>
          <a:p>
            <a:pPr marL="0" indent="0">
              <a:buNone/>
            </a:pPr>
            <a:r>
              <a:rPr lang="sk-SK" sz="3200" dirty="0">
                <a:latin typeface="Book Antiqua" panose="02040602050305030304" pitchFamily="18" charset="0"/>
              </a:rPr>
              <a:t>O konzultácie kontrolóra SZKB nepožiadal počas hodnoteného obdobia žiadny kontrolór športových organizácií, ktoré sú členmi SZKB. </a:t>
            </a:r>
          </a:p>
          <a:p>
            <a:pPr marL="0" indent="0">
              <a:buNone/>
            </a:pPr>
            <a:r>
              <a:rPr lang="sk-SK" sz="3200" dirty="0">
                <a:latin typeface="Book Antiqua" panose="02040602050305030304" pitchFamily="18" charset="0"/>
              </a:rPr>
              <a:t>Na základe ustanovení §13 Zákona o športe kontrolór SZKB konštatuje, že počas sledovaného obdobia </a:t>
            </a:r>
          </a:p>
          <a:p>
            <a:pPr marL="0" indent="0">
              <a:buNone/>
            </a:pPr>
            <a:r>
              <a:rPr lang="sk-SK" sz="3200" b="1" u="sng" dirty="0">
                <a:latin typeface="Book Antiqua" panose="02040602050305030304" pitchFamily="18" charset="0"/>
              </a:rPr>
              <a:t>nedošlo k nedostatkom </a:t>
            </a:r>
          </a:p>
          <a:p>
            <a:pPr marL="0" indent="0">
              <a:buNone/>
            </a:pPr>
            <a:r>
              <a:rPr lang="sk-SK" sz="3200" dirty="0">
                <a:latin typeface="Book Antiqua" panose="02040602050305030304" pitchFamily="18" charset="0"/>
              </a:rPr>
              <a:t>pri nakladaní s verejnými prostriedkami v hospodárnosti, efektívnosti, účinnosti a účelnosti použitia verejných prostriedkov, právne predpisy, stanovy SZKB a rozhodnutia SZKB boli dodržané. </a:t>
            </a: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sk-SK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Mgr. Katarína </a:t>
            </a:r>
            <a:r>
              <a:rPr lang="sk-SK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Vilhanová</a:t>
            </a:r>
            <a:endParaRPr lang="sk-SK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sk-SK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kontrolór SZKB </a:t>
            </a:r>
          </a:p>
          <a:p>
            <a:pPr marL="0" indent="0" algn="r">
              <a:buNone/>
            </a:pPr>
            <a:endParaRPr lang="sk-SK" dirty="0">
              <a:latin typeface="Book Antiqua" panose="02040602050305030304" pitchFamily="18" charset="0"/>
            </a:endParaRPr>
          </a:p>
        </p:txBody>
      </p:sp>
      <p:pic>
        <p:nvPicPr>
          <p:cNvPr id="4" name="Obrázok 3">
            <a:extLst>
              <a:ext uri="{FF2B5EF4-FFF2-40B4-BE49-F238E27FC236}">
                <a16:creationId xmlns:a16="http://schemas.microsoft.com/office/drawing/2014/main" id="{550A5892-0481-439C-A3EB-115C28DD6B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0910" y="648101"/>
            <a:ext cx="923810" cy="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659476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3975</TotalTime>
  <Words>773</Words>
  <Application>Microsoft Office PowerPoint</Application>
  <PresentationFormat>Širokouhlá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12" baseType="lpstr">
      <vt:lpstr>Arial</vt:lpstr>
      <vt:lpstr>Book Antiqua</vt:lpstr>
      <vt:lpstr>Times New Roman</vt:lpstr>
      <vt:lpstr>Trebuchet MS</vt:lpstr>
      <vt:lpstr>Wingdings 3</vt:lpstr>
      <vt:lpstr>Fazeta</vt:lpstr>
      <vt:lpstr>Správa o činnosti kontrolóra SZKB</vt:lpstr>
      <vt:lpstr>Správa o činnosti kontrolóra SZKB za rok 2019    </vt:lpstr>
      <vt:lpstr>Prezentácia programu PowerPoint</vt:lpstr>
      <vt:lpstr>Správa o činnosti kontrolóra SZKB za štvorročné obdobie, od zvolenia 3. 6. 2016     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Slovenský zväz kickboxu</dc:title>
  <dc:creator>Užívateľ</dc:creator>
  <cp:lastModifiedBy>Lucia Cmarova</cp:lastModifiedBy>
  <cp:revision>82</cp:revision>
  <dcterms:created xsi:type="dcterms:W3CDTF">2020-06-08T09:31:43Z</dcterms:created>
  <dcterms:modified xsi:type="dcterms:W3CDTF">2020-06-18T06:32:33Z</dcterms:modified>
</cp:coreProperties>
</file>