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8" r:id="rId3"/>
    <p:sldId id="259" r:id="rId4"/>
    <p:sldId id="276" r:id="rId5"/>
    <p:sldId id="277" r:id="rId6"/>
    <p:sldId id="278" r:id="rId7"/>
    <p:sldId id="275" r:id="rId8"/>
    <p:sldId id="279" r:id="rId9"/>
    <p:sldId id="280" r:id="rId10"/>
    <p:sldId id="281" r:id="rId11"/>
    <p:sldId id="282" r:id="rId12"/>
    <p:sldId id="283" r:id="rId13"/>
    <p:sldId id="284" r:id="rId14"/>
    <p:sldId id="285" r:id="rId15"/>
    <p:sldId id="274" r:id="rId16"/>
    <p:sldId id="286" r:id="rId17"/>
    <p:sldId id="291" r:id="rId18"/>
    <p:sldId id="290" r:id="rId19"/>
    <p:sldId id="292" r:id="rId20"/>
    <p:sldId id="294" r:id="rId21"/>
    <p:sldId id="295" r:id="rId22"/>
    <p:sldId id="296" r:id="rId23"/>
    <p:sldId id="297" r:id="rId24"/>
    <p:sldId id="298" r:id="rId25"/>
    <p:sldId id="299" r:id="rId26"/>
    <p:sldId id="293" r:id="rId27"/>
    <p:sldId id="260" r:id="rId28"/>
    <p:sldId id="300" r:id="rId29"/>
    <p:sldId id="301" r:id="rId30"/>
    <p:sldId id="262" r:id="rId31"/>
    <p:sldId id="302" r:id="rId32"/>
    <p:sldId id="303" r:id="rId33"/>
    <p:sldId id="304" r:id="rId34"/>
    <p:sldId id="305" r:id="rId35"/>
    <p:sldId id="306" r:id="rId36"/>
    <p:sldId id="309" r:id="rId37"/>
    <p:sldId id="311" r:id="rId38"/>
    <p:sldId id="312" r:id="rId39"/>
    <p:sldId id="313"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ia Cmarova" initials="LC" lastIdx="1" clrIdx="0">
    <p:extLst>
      <p:ext uri="{19B8F6BF-5375-455C-9EA6-DF929625EA0E}">
        <p15:presenceInfo xmlns:p15="http://schemas.microsoft.com/office/powerpoint/2012/main" userId="395c014b8046d51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a:t>Kliknutím upravte štýl predlohy nadpisu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2433494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2295170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59253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2276188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836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39214868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499139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17294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2529260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175BD6F1-18B6-42E6-A2D2-3C421B3B300F}" type="datetimeFigureOut">
              <a:rPr lang="sk-SK" smtClean="0"/>
              <a:t>18.06.2020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137104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175BD6F1-18B6-42E6-A2D2-3C421B3B300F}" type="datetimeFigureOut">
              <a:rPr lang="sk-SK" smtClean="0"/>
              <a:t>18.06.2020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1827453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175BD6F1-18B6-42E6-A2D2-3C421B3B300F}" type="datetimeFigureOut">
              <a:rPr lang="sk-SK" smtClean="0"/>
              <a:t>18.06.2020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255326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175BD6F1-18B6-42E6-A2D2-3C421B3B300F}" type="datetimeFigureOut">
              <a:rPr lang="sk-SK" smtClean="0"/>
              <a:t>18.06.2020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72876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BD6F1-18B6-42E6-A2D2-3C421B3B300F}" type="datetimeFigureOut">
              <a:rPr lang="sk-SK" smtClean="0"/>
              <a:t>18.06.2020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3141566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a:t>Kliknutím upravte štýl predlohy nadpisu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175BD6F1-18B6-42E6-A2D2-3C421B3B300F}" type="datetimeFigureOut">
              <a:rPr lang="sk-SK" smtClean="0"/>
              <a:t>18.06.2020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23A70CF7-067F-46ED-B64A-03810FF1F7BE}" type="slidenum">
              <a:rPr lang="sk-SK" smtClean="0"/>
              <a:t>‹#›</a:t>
            </a:fld>
            <a:endParaRPr lang="sk-SK"/>
          </a:p>
        </p:txBody>
      </p:sp>
    </p:spTree>
    <p:extLst>
      <p:ext uri="{BB962C8B-B14F-4D97-AF65-F5344CB8AC3E}">
        <p14:creationId xmlns:p14="http://schemas.microsoft.com/office/powerpoint/2010/main" val="2876793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23A70CF7-067F-46ED-B64A-03810FF1F7BE}" type="slidenum">
              <a:rPr lang="sk-SK" smtClean="0"/>
              <a:t>‹#›</a:t>
            </a:fld>
            <a:endParaRPr lang="sk-SK"/>
          </a:p>
        </p:txBody>
      </p:sp>
      <p:sp>
        <p:nvSpPr>
          <p:cNvPr id="5" name="Date Placeholder 4"/>
          <p:cNvSpPr>
            <a:spLocks noGrp="1"/>
          </p:cNvSpPr>
          <p:nvPr>
            <p:ph type="dt" sz="half" idx="10"/>
          </p:nvPr>
        </p:nvSpPr>
        <p:spPr/>
        <p:txBody>
          <a:bodyPr/>
          <a:lstStyle/>
          <a:p>
            <a:fld id="{175BD6F1-18B6-42E6-A2D2-3C421B3B300F}" type="datetimeFigureOut">
              <a:rPr lang="sk-SK" smtClean="0"/>
              <a:t>18.06.2020</a:t>
            </a:fld>
            <a:endParaRPr lang="sk-SK"/>
          </a:p>
        </p:txBody>
      </p:sp>
    </p:spTree>
    <p:extLst>
      <p:ext uri="{BB962C8B-B14F-4D97-AF65-F5344CB8AC3E}">
        <p14:creationId xmlns:p14="http://schemas.microsoft.com/office/powerpoint/2010/main" val="237851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5BD6F1-18B6-42E6-A2D2-3C421B3B300F}" type="datetimeFigureOut">
              <a:rPr lang="sk-SK" smtClean="0"/>
              <a:t>18.06.2020</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A70CF7-067F-46ED-B64A-03810FF1F7BE}" type="slidenum">
              <a:rPr lang="sk-SK" smtClean="0"/>
              <a:t>‹#›</a:t>
            </a:fld>
            <a:endParaRPr lang="sk-SK"/>
          </a:p>
        </p:txBody>
      </p:sp>
    </p:spTree>
    <p:extLst>
      <p:ext uri="{BB962C8B-B14F-4D97-AF65-F5344CB8AC3E}">
        <p14:creationId xmlns:p14="http://schemas.microsoft.com/office/powerpoint/2010/main" val="1594492819"/>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E25575-8B1A-43D6-898C-98C188AC04FE}"/>
              </a:ext>
            </a:extLst>
          </p:cNvPr>
          <p:cNvSpPr>
            <a:spLocks noGrp="1"/>
          </p:cNvSpPr>
          <p:nvPr>
            <p:ph type="ctrTitle"/>
          </p:nvPr>
        </p:nvSpPr>
        <p:spPr>
          <a:xfrm>
            <a:off x="1043231" y="2566857"/>
            <a:ext cx="9144000" cy="3004383"/>
          </a:xfrm>
        </p:spPr>
        <p:txBody>
          <a:bodyPr>
            <a:normAutofit/>
          </a:bodyPr>
          <a:lstStyle/>
          <a:p>
            <a:pPr algn="ctr"/>
            <a:r>
              <a:rPr lang="sk-SK" b="1" dirty="0">
                <a:solidFill>
                  <a:schemeClr val="accent1">
                    <a:lumMod val="75000"/>
                  </a:schemeClr>
                </a:solidFill>
                <a:latin typeface="Book Antiqua" panose="02040602050305030304" pitchFamily="18" charset="0"/>
              </a:rPr>
              <a:t>Správy o činnosti komisií SZKB za rok 2019 </a:t>
            </a:r>
            <a:br>
              <a:rPr lang="sk-SK" b="1" dirty="0">
                <a:solidFill>
                  <a:schemeClr val="accent1">
                    <a:lumMod val="75000"/>
                  </a:schemeClr>
                </a:solidFill>
                <a:latin typeface="Book Antiqua" panose="02040602050305030304" pitchFamily="18" charset="0"/>
              </a:rPr>
            </a:br>
            <a:r>
              <a:rPr lang="sk-SK" b="1" dirty="0">
                <a:solidFill>
                  <a:schemeClr val="accent1">
                    <a:lumMod val="75000"/>
                  </a:schemeClr>
                </a:solidFill>
                <a:latin typeface="Book Antiqua" panose="02040602050305030304" pitchFamily="18" charset="0"/>
              </a:rPr>
              <a:t>a za roky 2016-2020</a:t>
            </a:r>
          </a:p>
        </p:txBody>
      </p:sp>
      <p:pic>
        <p:nvPicPr>
          <p:cNvPr id="4" name="Obrázok 3">
            <a:extLst>
              <a:ext uri="{FF2B5EF4-FFF2-40B4-BE49-F238E27FC236}">
                <a16:creationId xmlns:a16="http://schemas.microsoft.com/office/drawing/2014/main" id="{F5A44022-54DA-43BF-9048-ECB237F97D7B}"/>
              </a:ext>
            </a:extLst>
          </p:cNvPr>
          <p:cNvPicPr>
            <a:picLocks noChangeAspect="1"/>
          </p:cNvPicPr>
          <p:nvPr/>
        </p:nvPicPr>
        <p:blipFill>
          <a:blip r:embed="rId2"/>
          <a:stretch>
            <a:fillRect/>
          </a:stretch>
        </p:blipFill>
        <p:spPr>
          <a:xfrm>
            <a:off x="610151" y="571706"/>
            <a:ext cx="10010159" cy="1995152"/>
          </a:xfrm>
          <a:prstGeom prst="rect">
            <a:avLst/>
          </a:prstGeom>
        </p:spPr>
      </p:pic>
    </p:spTree>
    <p:extLst>
      <p:ext uri="{BB962C8B-B14F-4D97-AF65-F5344CB8AC3E}">
        <p14:creationId xmlns:p14="http://schemas.microsoft.com/office/powerpoint/2010/main" val="112034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863" y="1488613"/>
            <a:ext cx="8596668" cy="4912187"/>
          </a:xfrm>
        </p:spPr>
        <p:txBody>
          <a:bodyPr>
            <a:noAutofit/>
          </a:bodyPr>
          <a:lstStyle/>
          <a:p>
            <a:pPr marL="0" marR="353060" indent="0">
              <a:lnSpc>
                <a:spcPct val="108000"/>
              </a:lnSpc>
              <a:spcBef>
                <a:spcPts val="5"/>
              </a:spcBef>
              <a:buNone/>
            </a:pPr>
            <a:r>
              <a:rPr lang="sk-SK" dirty="0">
                <a:latin typeface="Book Antiqua" panose="02040602050305030304" pitchFamily="18" charset="0"/>
                <a:ea typeface="Times New Roman" panose="02020603050405020304" pitchFamily="18" charset="0"/>
              </a:rPr>
              <a:t>Bodový systém rozhodcov bol počas sezóny 2019 upravený a zameraný hlavne na domáce turnaje, ktoré sú prvým dôležitým krokom, pre rozhodcov ale aj pretekárov aby využili svoje nadobudnuté </a:t>
            </a:r>
            <a:r>
              <a:rPr lang="sk-SK" dirty="0" err="1">
                <a:latin typeface="Book Antiqua" panose="02040602050305030304" pitchFamily="18" charset="0"/>
                <a:ea typeface="Times New Roman" panose="02020603050405020304" pitchFamily="18" charset="0"/>
              </a:rPr>
              <a:t>dovednosti</a:t>
            </a:r>
            <a:r>
              <a:rPr lang="sk-SK" dirty="0">
                <a:latin typeface="Book Antiqua" panose="02040602050305030304" pitchFamily="18" charset="0"/>
                <a:ea typeface="Times New Roman" panose="02020603050405020304" pitchFamily="18" charset="0"/>
              </a:rPr>
              <a:t> v praxi.</a:t>
            </a:r>
          </a:p>
          <a:p>
            <a:pPr marL="0" marR="294640" indent="0">
              <a:lnSpc>
                <a:spcPct val="108000"/>
              </a:lnSpc>
              <a:buNone/>
            </a:pPr>
            <a:r>
              <a:rPr lang="sk-SK" dirty="0">
                <a:latin typeface="Book Antiqua" panose="02040602050305030304" pitchFamily="18" charset="0"/>
                <a:ea typeface="Times New Roman" panose="02020603050405020304" pitchFamily="18" charset="0"/>
              </a:rPr>
              <a:t>Ďalej v roku 2019 sa rozhodcovia SZKB zúčastnili okrem domácej ligy SZKB a </a:t>
            </a:r>
            <a:r>
              <a:rPr lang="sk-SK" dirty="0" err="1">
                <a:latin typeface="Book Antiqua" panose="02040602050305030304" pitchFamily="18" charset="0"/>
                <a:ea typeface="Times New Roman" panose="02020603050405020304" pitchFamily="18" charset="0"/>
              </a:rPr>
              <a:t>Medzinárodeného</a:t>
            </a:r>
            <a:r>
              <a:rPr lang="sk-SK" dirty="0">
                <a:latin typeface="Book Antiqua" panose="02040602050305030304" pitchFamily="18" charset="0"/>
                <a:ea typeface="Times New Roman" panose="02020603050405020304" pitchFamily="18" charset="0"/>
              </a:rPr>
              <a:t> </a:t>
            </a:r>
            <a:r>
              <a:rPr lang="sk-SK" dirty="0" err="1">
                <a:latin typeface="Book Antiqua" panose="02040602050305030304" pitchFamily="18" charset="0"/>
                <a:ea typeface="Times New Roman" panose="02020603050405020304" pitchFamily="18" charset="0"/>
              </a:rPr>
              <a:t>trunaja</a:t>
            </a:r>
            <a:r>
              <a:rPr lang="sk-SK" dirty="0">
                <a:latin typeface="Book Antiqua" panose="02040602050305030304" pitchFamily="18" charset="0"/>
                <a:ea typeface="Times New Roman" panose="02020603050405020304" pitchFamily="18" charset="0"/>
              </a:rPr>
              <a:t> konaného každoročne na Slovensku Slovak </a:t>
            </a:r>
            <a:r>
              <a:rPr lang="sk-SK" dirty="0" err="1">
                <a:latin typeface="Book Antiqua" panose="02040602050305030304" pitchFamily="18" charset="0"/>
                <a:ea typeface="Times New Roman" panose="02020603050405020304" pitchFamily="18" charset="0"/>
              </a:rPr>
              <a:t>Open</a:t>
            </a:r>
            <a:r>
              <a:rPr lang="sk-SK" dirty="0">
                <a:latin typeface="Book Antiqua" panose="02040602050305030304" pitchFamily="18" charset="0"/>
                <a:ea typeface="Times New Roman" panose="02020603050405020304" pitchFamily="18" charset="0"/>
              </a:rPr>
              <a:t>, Memoriál Ladislava “DOKY” Tótha, na významných zahraničných turnajoch </a:t>
            </a:r>
            <a:r>
              <a:rPr lang="sk-SK" spc="-30" dirty="0">
                <a:latin typeface="Book Antiqua" panose="02040602050305030304" pitchFamily="18" charset="0"/>
                <a:ea typeface="Times New Roman" panose="02020603050405020304" pitchFamily="18" charset="0"/>
              </a:rPr>
              <a:t>WAKO: </a:t>
            </a:r>
            <a:r>
              <a:rPr lang="sk-SK" dirty="0">
                <a:latin typeface="Book Antiqua" panose="02040602050305030304" pitchFamily="18" charset="0"/>
                <a:ea typeface="Times New Roman" panose="02020603050405020304" pitchFamily="18" charset="0"/>
              </a:rPr>
              <a:t>Svetový pohár </a:t>
            </a:r>
            <a:r>
              <a:rPr lang="sk-SK" dirty="0" err="1">
                <a:latin typeface="Book Antiqua" panose="02040602050305030304" pitchFamily="18" charset="0"/>
                <a:ea typeface="Times New Roman" panose="02020603050405020304" pitchFamily="18" charset="0"/>
              </a:rPr>
              <a:t>Austria</a:t>
            </a:r>
            <a:r>
              <a:rPr lang="sk-SK" dirty="0">
                <a:latin typeface="Book Antiqua" panose="02040602050305030304" pitchFamily="18" charset="0"/>
                <a:ea typeface="Times New Roman" panose="02020603050405020304" pitchFamily="18" charset="0"/>
              </a:rPr>
              <a:t> </a:t>
            </a:r>
            <a:r>
              <a:rPr lang="sk-SK" dirty="0" err="1">
                <a:latin typeface="Book Antiqua" panose="02040602050305030304" pitchFamily="18" charset="0"/>
                <a:ea typeface="Times New Roman" panose="02020603050405020304" pitchFamily="18" charset="0"/>
              </a:rPr>
              <a:t>Classic</a:t>
            </a:r>
            <a:r>
              <a:rPr lang="sk-SK" dirty="0">
                <a:latin typeface="Book Antiqua" panose="02040602050305030304" pitchFamily="18" charset="0"/>
                <a:ea typeface="Times New Roman" panose="02020603050405020304" pitchFamily="18" charset="0"/>
              </a:rPr>
              <a:t>, Svetový pohár Budapešť, Grand </a:t>
            </a:r>
            <a:r>
              <a:rPr lang="sk-SK" dirty="0" err="1">
                <a:latin typeface="Book Antiqua" panose="02040602050305030304" pitchFamily="18" charset="0"/>
                <a:ea typeface="Times New Roman" panose="02020603050405020304" pitchFamily="18" charset="0"/>
              </a:rPr>
              <a:t>Prix</a:t>
            </a:r>
            <a:r>
              <a:rPr lang="sk-SK" dirty="0">
                <a:latin typeface="Book Antiqua" panose="02040602050305030304" pitchFamily="18" charset="0"/>
                <a:ea typeface="Times New Roman" panose="02020603050405020304" pitchFamily="18" charset="0"/>
              </a:rPr>
              <a:t> K-1 v Prahe, historicky prvý krát na Univerzitnom šampionáte EUSA v </a:t>
            </a:r>
            <a:r>
              <a:rPr lang="sk-SK" dirty="0" err="1">
                <a:latin typeface="Book Antiqua" panose="02040602050305030304" pitchFamily="18" charset="0"/>
                <a:ea typeface="Times New Roman" panose="02020603050405020304" pitchFamily="18" charset="0"/>
              </a:rPr>
              <a:t>Chorvatskom</a:t>
            </a:r>
            <a:r>
              <a:rPr lang="sk-SK" dirty="0">
                <a:latin typeface="Book Antiqua" panose="02040602050305030304" pitchFamily="18" charset="0"/>
                <a:ea typeface="Times New Roman" panose="02020603050405020304" pitchFamily="18" charset="0"/>
              </a:rPr>
              <a:t> </a:t>
            </a:r>
            <a:r>
              <a:rPr lang="sk-SK" dirty="0" err="1">
                <a:latin typeface="Book Antiqua" panose="02040602050305030304" pitchFamily="18" charset="0"/>
                <a:ea typeface="Times New Roman" panose="02020603050405020304" pitchFamily="18" charset="0"/>
              </a:rPr>
              <a:t>Zagrebe</a:t>
            </a:r>
            <a:r>
              <a:rPr lang="sk-SK" dirty="0">
                <a:latin typeface="Book Antiqua" panose="02040602050305030304" pitchFamily="18" charset="0"/>
                <a:ea typeface="Times New Roman" panose="02020603050405020304" pitchFamily="18" charset="0"/>
              </a:rPr>
              <a:t>, a následne </a:t>
            </a:r>
            <a:r>
              <a:rPr lang="sk-SK" dirty="0" err="1">
                <a:latin typeface="Book Antiqua" panose="02040602050305030304" pitchFamily="18" charset="0"/>
                <a:ea typeface="Times New Roman" panose="02020603050405020304" pitchFamily="18" charset="0"/>
              </a:rPr>
              <a:t>reprezenrovali</a:t>
            </a:r>
            <a:r>
              <a:rPr lang="sk-SK" dirty="0">
                <a:latin typeface="Book Antiqua" panose="02040602050305030304" pitchFamily="18" charset="0"/>
                <a:ea typeface="Times New Roman" panose="02020603050405020304" pitchFamily="18" charset="0"/>
              </a:rPr>
              <a:t> SZKB na Majstrovstvách Európy kadetov a juniorov konaných v </a:t>
            </a:r>
            <a:r>
              <a:rPr lang="sk-SK" dirty="0" err="1">
                <a:latin typeface="Book Antiqua" panose="02040602050305030304" pitchFamily="18" charset="0"/>
                <a:ea typeface="Times New Roman" panose="02020603050405020304" pitchFamily="18" charset="0"/>
              </a:rPr>
              <a:t>Gyore</a:t>
            </a:r>
            <a:r>
              <a:rPr lang="sk-SK" dirty="0">
                <a:latin typeface="Book Antiqua" panose="02040602050305030304" pitchFamily="18" charset="0"/>
                <a:ea typeface="Times New Roman" panose="02020603050405020304" pitchFamily="18" charset="0"/>
              </a:rPr>
              <a:t> (HUN), MS seniorov v Sarajeve</a:t>
            </a:r>
            <a:r>
              <a:rPr lang="sk-SK" spc="-15"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a:t>
            </a:r>
            <a:r>
              <a:rPr lang="sk-SK" dirty="0" err="1">
                <a:latin typeface="Book Antiqua" panose="02040602050305030304" pitchFamily="18" charset="0"/>
                <a:ea typeface="Times New Roman" panose="02020603050405020304" pitchFamily="18" charset="0"/>
              </a:rPr>
              <a:t>BiH</a:t>
            </a:r>
            <a:r>
              <a:rPr lang="sk-SK" dirty="0">
                <a:latin typeface="Book Antiqua" panose="02040602050305030304" pitchFamily="18" charset="0"/>
                <a:ea typeface="Times New Roman" panose="02020603050405020304" pitchFamily="18" charset="0"/>
              </a:rPr>
              <a:t>),</a:t>
            </a:r>
            <a:r>
              <a:rPr lang="sk-SK" spc="-10"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MS</a:t>
            </a:r>
            <a:r>
              <a:rPr lang="sk-SK" spc="-5"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seniorov</a:t>
            </a:r>
            <a:r>
              <a:rPr lang="sk-SK" spc="-10"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2.čásť</a:t>
            </a:r>
            <a:r>
              <a:rPr lang="sk-SK" spc="-15"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v</a:t>
            </a:r>
            <a:r>
              <a:rPr lang="sk-SK" spc="-75" dirty="0">
                <a:latin typeface="Book Antiqua" panose="02040602050305030304" pitchFamily="18" charset="0"/>
                <a:ea typeface="Times New Roman" panose="02020603050405020304" pitchFamily="18" charset="0"/>
              </a:rPr>
              <a:t> </a:t>
            </a:r>
            <a:r>
              <a:rPr lang="sk-SK" dirty="0" err="1">
                <a:latin typeface="Book Antiqua" panose="02040602050305030304" pitchFamily="18" charset="0"/>
                <a:ea typeface="Times New Roman" panose="02020603050405020304" pitchFamily="18" charset="0"/>
              </a:rPr>
              <a:t>Antalyi</a:t>
            </a:r>
            <a:r>
              <a:rPr lang="sk-SK" spc="-15"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(TUR).</a:t>
            </a:r>
            <a:r>
              <a:rPr lang="sk-SK" spc="-5"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Rozhodkyňa</a:t>
            </a:r>
            <a:r>
              <a:rPr lang="sk-SK" spc="-15"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Sofia</a:t>
            </a:r>
            <a:r>
              <a:rPr lang="sk-SK" spc="-75" dirty="0">
                <a:latin typeface="Book Antiqua" panose="02040602050305030304" pitchFamily="18" charset="0"/>
                <a:ea typeface="Times New Roman" panose="02020603050405020304" pitchFamily="18" charset="0"/>
              </a:rPr>
              <a:t> </a:t>
            </a:r>
            <a:r>
              <a:rPr lang="sk-SK" dirty="0" err="1">
                <a:latin typeface="Book Antiqua" panose="02040602050305030304" pitchFamily="18" charset="0"/>
                <a:ea typeface="Times New Roman" panose="02020603050405020304" pitchFamily="18" charset="0"/>
              </a:rPr>
              <a:t>Adamečková</a:t>
            </a:r>
            <a:r>
              <a:rPr lang="sk-SK" spc="-15"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získala medzinárodnú licenciu </a:t>
            </a:r>
            <a:r>
              <a:rPr lang="sk-SK" spc="-35" dirty="0">
                <a:latin typeface="Book Antiqua" panose="02040602050305030304" pitchFamily="18" charset="0"/>
                <a:ea typeface="Times New Roman" panose="02020603050405020304" pitchFamily="18" charset="0"/>
              </a:rPr>
              <a:t>WAKO </a:t>
            </a:r>
            <a:r>
              <a:rPr lang="sk-SK" dirty="0">
                <a:latin typeface="Book Antiqua" panose="02040602050305030304" pitchFamily="18" charset="0"/>
                <a:ea typeface="Times New Roman" panose="02020603050405020304" pitchFamily="18" charset="0"/>
              </a:rPr>
              <a:t>C, na ME v Maďarsku, k tomu jej gratulujeme. Rozhodcovia SZKB sú dnes na medzinárodnej scéne </a:t>
            </a:r>
            <a:r>
              <a:rPr lang="sk-SK" spc="-35" dirty="0">
                <a:latin typeface="Book Antiqua" panose="02040602050305030304" pitchFamily="18" charset="0"/>
                <a:ea typeface="Times New Roman" panose="02020603050405020304" pitchFamily="18" charset="0"/>
              </a:rPr>
              <a:t>WAKO </a:t>
            </a:r>
            <a:r>
              <a:rPr lang="sk-SK" dirty="0">
                <a:latin typeface="Book Antiqua" panose="02040602050305030304" pitchFamily="18" charset="0"/>
                <a:ea typeface="Times New Roman" panose="02020603050405020304" pitchFamily="18" charset="0"/>
              </a:rPr>
              <a:t>hodnotení vysoko, a pozývaní na všetky svetové turnaje. RK SZKB veľmi pozitívne hodnotí rast počtu </a:t>
            </a:r>
            <a:r>
              <a:rPr lang="sk-SK" dirty="0" err="1">
                <a:latin typeface="Book Antiqua" panose="02040602050305030304" pitchFamily="18" charset="0"/>
                <a:ea typeface="Times New Roman" panose="02020603050405020304" pitchFamily="18" charset="0"/>
              </a:rPr>
              <a:t>aktívnich</a:t>
            </a:r>
            <a:r>
              <a:rPr lang="sk-SK" dirty="0">
                <a:latin typeface="Book Antiqua" panose="02040602050305030304" pitchFamily="18" charset="0"/>
                <a:ea typeface="Times New Roman" panose="02020603050405020304" pitchFamily="18" charset="0"/>
              </a:rPr>
              <a:t> rozhodcov SZKB, ktorý majú záujem sa vzdelávať a cestovať na zahraničné turnaje, a </a:t>
            </a:r>
            <a:r>
              <a:rPr lang="sk-SK" dirty="0" err="1">
                <a:latin typeface="Book Antiqua" panose="02040602050305030304" pitchFamily="18" charset="0"/>
                <a:ea typeface="Times New Roman" panose="02020603050405020304" pitchFamily="18" charset="0"/>
              </a:rPr>
              <a:t>účastniť</a:t>
            </a:r>
            <a:r>
              <a:rPr lang="sk-SK" dirty="0">
                <a:latin typeface="Book Antiqua" panose="02040602050305030304" pitchFamily="18" charset="0"/>
                <a:ea typeface="Times New Roman" panose="02020603050405020304" pitchFamily="18" charset="0"/>
              </a:rPr>
              <a:t> sa aj zahraničných</a:t>
            </a:r>
            <a:r>
              <a:rPr lang="sk-SK" spc="-5" dirty="0">
                <a:latin typeface="Book Antiqua" panose="02040602050305030304" pitchFamily="18" charset="0"/>
                <a:ea typeface="Times New Roman" panose="02020603050405020304" pitchFamily="18" charset="0"/>
              </a:rPr>
              <a:t> </a:t>
            </a:r>
            <a:r>
              <a:rPr lang="sk-SK" dirty="0">
                <a:latin typeface="Book Antiqua" panose="02040602050305030304" pitchFamily="18" charset="0"/>
                <a:ea typeface="Times New Roman" panose="02020603050405020304" pitchFamily="18" charset="0"/>
              </a:rPr>
              <a:t>seminárov.</a:t>
            </a: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 </a:t>
            </a:r>
            <a:br>
              <a:rPr lang="sk-SK" b="1" dirty="0">
                <a:solidFill>
                  <a:schemeClr val="accent1">
                    <a:lumMod val="75000"/>
                  </a:schemeClr>
                </a:solidFill>
                <a:latin typeface="Book Antiqua" panose="02040602050305030304" pitchFamily="18" charset="0"/>
              </a:rPr>
            </a:br>
            <a:endParaRPr lang="sk-SK" dirty="0"/>
          </a:p>
        </p:txBody>
      </p:sp>
      <p:pic>
        <p:nvPicPr>
          <p:cNvPr id="5" name="Obrázok 4">
            <a:extLst>
              <a:ext uri="{FF2B5EF4-FFF2-40B4-BE49-F238E27FC236}">
                <a16:creationId xmlns:a16="http://schemas.microsoft.com/office/drawing/2014/main" id="{DE064B5A-98F8-4447-B850-25F547B236C4}"/>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914499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863" y="1488613"/>
            <a:ext cx="8596668" cy="4912187"/>
          </a:xfrm>
        </p:spPr>
        <p:txBody>
          <a:bodyPr>
            <a:noAutofit/>
          </a:bodyPr>
          <a:lstStyle/>
          <a:p>
            <a:pPr marL="0" marR="301625" indent="0">
              <a:lnSpc>
                <a:spcPct val="108000"/>
              </a:lnSpc>
              <a:buNone/>
            </a:pPr>
            <a:r>
              <a:rPr lang="sk-SK" sz="2000" dirty="0">
                <a:latin typeface="Book Antiqua" panose="02040602050305030304" pitchFamily="18" charset="0"/>
                <a:ea typeface="Times New Roman" panose="02020603050405020304" pitchFamily="18" charset="0"/>
              </a:rPr>
              <a:t>Začiatkom sezóny 2020, bol implementovaný ďalší dôležitý informačný systém pre kluby- a to zasielanie KO </a:t>
            </a:r>
            <a:r>
              <a:rPr lang="sk-SK" sz="2000" dirty="0" err="1">
                <a:latin typeface="Book Antiqua" panose="02040602050305030304" pitchFamily="18" charset="0"/>
                <a:ea typeface="Times New Roman" panose="02020603050405020304" pitchFamily="18" charset="0"/>
              </a:rPr>
              <a:t>listny</a:t>
            </a:r>
            <a:r>
              <a:rPr lang="sk-SK" sz="2000" dirty="0">
                <a:latin typeface="Book Antiqua" panose="02040602050305030304" pitchFamily="18" charset="0"/>
                <a:ea typeface="Times New Roman" panose="02020603050405020304" pitchFamily="18" charset="0"/>
              </a:rPr>
              <a:t> po každom kole SZKB, pre prípad ťažkých úrazov. Doteraz sa listina zapisovala po každom kole ale neposielala elektronicky. Zasielanie listiny má hlavne upozorniť na závažnosť situácie a prevenciu pred možným </a:t>
            </a:r>
            <a:r>
              <a:rPr lang="sk-SK" sz="2000" dirty="0" err="1">
                <a:latin typeface="Book Antiqua" panose="02040602050305030304" pitchFamily="18" charset="0"/>
                <a:ea typeface="Times New Roman" panose="02020603050405020304" pitchFamily="18" charset="0"/>
              </a:rPr>
              <a:t>tažkým</a:t>
            </a:r>
            <a:r>
              <a:rPr lang="sk-SK" sz="2000" dirty="0">
                <a:latin typeface="Book Antiqua" panose="02040602050305030304" pitchFamily="18" charset="0"/>
                <a:ea typeface="Times New Roman" panose="02020603050405020304" pitchFamily="18" charset="0"/>
              </a:rPr>
              <a:t> zranením, ktoré môže mať za následok trvalé poškodenie hlavy pretekára až doživotne. Svetová federácia WAKO, sprísnila v roku 2019 sledovanie úrazov jednotlivých reprezentantov, členských krajín, ktorým pozastavuje športovú činnosť pretekárov WAKO v prípade nedoloženia lekárskeho potvrdenia (v anglickom jazyku) o spôsobilosti pretekára.</a:t>
            </a:r>
          </a:p>
          <a:p>
            <a:pPr marL="0" indent="0">
              <a:spcBef>
                <a:spcPts val="30"/>
              </a:spcBef>
              <a:buNone/>
            </a:pPr>
            <a:endParaRPr lang="sk-SK" sz="2000" dirty="0">
              <a:latin typeface="Book Antiqua" panose="02040602050305030304" pitchFamily="18" charset="0"/>
              <a:ea typeface="Times New Roman" panose="02020603050405020304" pitchFamily="18" charset="0"/>
            </a:endParaRPr>
          </a:p>
          <a:p>
            <a:pPr marL="0" marR="670560" indent="0">
              <a:lnSpc>
                <a:spcPct val="108000"/>
              </a:lnSpc>
              <a:buNone/>
            </a:pPr>
            <a:r>
              <a:rPr lang="sk-SK" sz="2000" dirty="0">
                <a:latin typeface="Book Antiqua" panose="02040602050305030304" pitchFamily="18" charset="0"/>
                <a:ea typeface="Times New Roman" panose="02020603050405020304" pitchFamily="18" charset="0"/>
              </a:rPr>
              <a:t>Okrem amatérskej sekcie SZKB máme na Slovensku zastúpenie aj profesionálnej sekcie WAKO PRO.</a:t>
            </a: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 </a:t>
            </a:r>
            <a:br>
              <a:rPr lang="sk-SK" b="1" dirty="0">
                <a:solidFill>
                  <a:schemeClr val="accent1">
                    <a:lumMod val="75000"/>
                  </a:schemeClr>
                </a:solidFill>
                <a:latin typeface="Book Antiqua" panose="02040602050305030304" pitchFamily="18" charset="0"/>
              </a:rPr>
            </a:br>
            <a:endParaRPr lang="sk-SK" dirty="0"/>
          </a:p>
        </p:txBody>
      </p:sp>
      <p:pic>
        <p:nvPicPr>
          <p:cNvPr id="5" name="Obrázok 4">
            <a:extLst>
              <a:ext uri="{FF2B5EF4-FFF2-40B4-BE49-F238E27FC236}">
                <a16:creationId xmlns:a16="http://schemas.microsoft.com/office/drawing/2014/main" id="{3332FD0F-0F8B-49C7-B8F8-C9C26D288357}"/>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1307051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863" y="1488613"/>
            <a:ext cx="8596668" cy="4912187"/>
          </a:xfrm>
        </p:spPr>
        <p:txBody>
          <a:bodyPr>
            <a:noAutofit/>
          </a:bodyPr>
          <a:lstStyle/>
          <a:p>
            <a:pPr marL="0" indent="0">
              <a:buNone/>
            </a:pPr>
            <a:r>
              <a:rPr lang="sk-SK" sz="1600" b="1" dirty="0">
                <a:latin typeface="Book Antiqua" panose="02040602050305030304" pitchFamily="18" charset="0"/>
              </a:rPr>
              <a:t>Profesionálna sekcia SZKB- WAKO PRO</a:t>
            </a:r>
            <a:endParaRPr lang="sk-SK" sz="1600" dirty="0">
              <a:latin typeface="Book Antiqua" panose="02040602050305030304" pitchFamily="18" charset="0"/>
            </a:endParaRPr>
          </a:p>
          <a:p>
            <a:pPr marL="0" indent="0">
              <a:buNone/>
            </a:pPr>
            <a:r>
              <a:rPr lang="sk-SK" sz="1600" dirty="0">
                <a:latin typeface="Book Antiqua" panose="02040602050305030304" pitchFamily="18" charset="0"/>
              </a:rPr>
              <a:t>V roku 2016 bola doplnená RK- smernica pre činnosť PRO sekcie, ako aj ekonomická smernica, uverejnená na stránkach SZKB.</a:t>
            </a:r>
          </a:p>
          <a:p>
            <a:pPr marL="0" indent="0">
              <a:buNone/>
            </a:pPr>
            <a:r>
              <a:rPr lang="sk-SK" sz="1600" b="1" dirty="0">
                <a:latin typeface="Book Antiqua" panose="02040602050305030304" pitchFamily="18" charset="0"/>
              </a:rPr>
              <a:t>Titulové zápasy konané na SR od roku 2016</a:t>
            </a:r>
            <a:r>
              <a:rPr lang="sk-SK" sz="1600" dirty="0">
                <a:latin typeface="Book Antiqua" panose="02040602050305030304" pitchFamily="18" charset="0"/>
              </a:rPr>
              <a:t>:</a:t>
            </a:r>
          </a:p>
          <a:p>
            <a:r>
              <a:rPr lang="sk-SK" sz="1600" dirty="0">
                <a:latin typeface="Book Antiqua" panose="02040602050305030304" pitchFamily="18" charset="0"/>
              </a:rPr>
              <a:t>18.6.2016- International Slovak WAKO PRO- </a:t>
            </a:r>
            <a:r>
              <a:rPr lang="sk-SK" sz="1600" dirty="0" err="1">
                <a:latin typeface="Book Antiqua" panose="02040602050305030304" pitchFamily="18" charset="0"/>
              </a:rPr>
              <a:t>prestige</a:t>
            </a:r>
            <a:r>
              <a:rPr lang="sk-SK" sz="1600" dirty="0">
                <a:latin typeface="Book Antiqua" panose="02040602050305030304" pitchFamily="18" charset="0"/>
              </a:rPr>
              <a:t> </a:t>
            </a:r>
            <a:r>
              <a:rPr lang="sk-SK" sz="1600" dirty="0" err="1">
                <a:latin typeface="Book Antiqua" panose="02040602050305030304" pitchFamily="18" charset="0"/>
              </a:rPr>
              <a:t>fight</a:t>
            </a:r>
            <a:r>
              <a:rPr lang="sk-SK" sz="1600" dirty="0">
                <a:latin typeface="Book Antiqua" panose="02040602050305030304" pitchFamily="18" charset="0"/>
              </a:rPr>
              <a:t>, Bardejov </a:t>
            </a:r>
          </a:p>
          <a:p>
            <a:r>
              <a:rPr lang="sk-SK" sz="1600" dirty="0">
                <a:latin typeface="Book Antiqua" panose="02040602050305030304" pitchFamily="18" charset="0"/>
              </a:rPr>
              <a:t>3.12.2016- International Slovak WAKO PRO- </a:t>
            </a:r>
            <a:r>
              <a:rPr lang="sk-SK" sz="1600" dirty="0" err="1">
                <a:latin typeface="Book Antiqua" panose="02040602050305030304" pitchFamily="18" charset="0"/>
              </a:rPr>
              <a:t>prestige</a:t>
            </a:r>
            <a:r>
              <a:rPr lang="sk-SK" sz="1600" dirty="0">
                <a:latin typeface="Book Antiqua" panose="02040602050305030304" pitchFamily="18" charset="0"/>
              </a:rPr>
              <a:t> </a:t>
            </a:r>
            <a:r>
              <a:rPr lang="sk-SK" sz="1600" dirty="0" err="1">
                <a:latin typeface="Book Antiqua" panose="02040602050305030304" pitchFamily="18" charset="0"/>
              </a:rPr>
              <a:t>fight</a:t>
            </a:r>
            <a:r>
              <a:rPr lang="sk-SK" sz="1600" dirty="0">
                <a:latin typeface="Book Antiqua" panose="02040602050305030304" pitchFamily="18" charset="0"/>
              </a:rPr>
              <a:t>, Bardejov 25.3.2017- National Slovak WAKO PRO -81kg, Kežmarok</a:t>
            </a:r>
          </a:p>
          <a:p>
            <a:r>
              <a:rPr lang="sk-SK" sz="1600" dirty="0">
                <a:latin typeface="Book Antiqua" panose="02040602050305030304" pitchFamily="18" charset="0"/>
              </a:rPr>
              <a:t>21.4.2017- International WAKO PRO </a:t>
            </a:r>
            <a:r>
              <a:rPr lang="sk-SK" sz="1600" dirty="0" err="1">
                <a:latin typeface="Book Antiqua" panose="02040602050305030304" pitchFamily="18" charset="0"/>
              </a:rPr>
              <a:t>prestige</a:t>
            </a:r>
            <a:r>
              <a:rPr lang="sk-SK" sz="1600" dirty="0">
                <a:latin typeface="Book Antiqua" panose="02040602050305030304" pitchFamily="18" charset="0"/>
              </a:rPr>
              <a:t> </a:t>
            </a:r>
            <a:r>
              <a:rPr lang="sk-SK" sz="1600" dirty="0" err="1">
                <a:latin typeface="Book Antiqua" panose="02040602050305030304" pitchFamily="18" charset="0"/>
              </a:rPr>
              <a:t>fight</a:t>
            </a:r>
            <a:r>
              <a:rPr lang="sk-SK" sz="1600" dirty="0">
                <a:latin typeface="Book Antiqua" panose="02040602050305030304" pitchFamily="18" charset="0"/>
              </a:rPr>
              <a:t> -78,1kg, Trnava</a:t>
            </a:r>
          </a:p>
          <a:p>
            <a:r>
              <a:rPr lang="sk-SK" sz="1600" dirty="0">
                <a:latin typeface="Book Antiqua" panose="02040602050305030304" pitchFamily="18" charset="0"/>
              </a:rPr>
              <a:t>13.5.2017- Svetový titul WAKO PRO K1 žien vo váhe -50kg Monika </a:t>
            </a:r>
            <a:r>
              <a:rPr lang="sk-SK" sz="1600" dirty="0" err="1">
                <a:latin typeface="Book Antiqua" panose="02040602050305030304" pitchFamily="18" charset="0"/>
              </a:rPr>
              <a:t>Chochlíkova</a:t>
            </a:r>
            <a:r>
              <a:rPr lang="sk-SK" sz="1600" dirty="0">
                <a:latin typeface="Book Antiqua" panose="02040602050305030304" pitchFamily="18" charset="0"/>
              </a:rPr>
              <a:t> </a:t>
            </a:r>
            <a:r>
              <a:rPr lang="sk-SK" sz="1600" dirty="0" err="1">
                <a:latin typeface="Book Antiqua" panose="02040602050305030304" pitchFamily="18" charset="0"/>
              </a:rPr>
              <a:t>vs</a:t>
            </a:r>
            <a:r>
              <a:rPr lang="sk-SK" sz="1600" dirty="0">
                <a:latin typeface="Book Antiqua" panose="02040602050305030304" pitchFamily="18" charset="0"/>
              </a:rPr>
              <a:t> Silvia La Note v Trenčíne</a:t>
            </a:r>
          </a:p>
          <a:p>
            <a:r>
              <a:rPr lang="sk-SK" sz="1600" dirty="0">
                <a:latin typeface="Book Antiqua" panose="02040602050305030304" pitchFamily="18" charset="0"/>
              </a:rPr>
              <a:t>1.5.2018- National Slovak WAKO PRO - 71kg, Malacky</a:t>
            </a:r>
          </a:p>
          <a:p>
            <a:r>
              <a:rPr lang="sk-SK" sz="1600" dirty="0">
                <a:latin typeface="Book Antiqua" panose="02040602050305030304" pitchFamily="18" charset="0"/>
              </a:rPr>
              <a:t>22.6.2019- National Slovak WAKO PRO - 75kg K-1 </a:t>
            </a:r>
            <a:r>
              <a:rPr lang="sk-SK" sz="1600" dirty="0" err="1">
                <a:latin typeface="Book Antiqua" panose="02040602050305030304" pitchFamily="18" charset="0"/>
              </a:rPr>
              <a:t>rules</a:t>
            </a:r>
            <a:r>
              <a:rPr lang="sk-SK" sz="1600" dirty="0">
                <a:latin typeface="Book Antiqua" panose="02040602050305030304" pitchFamily="18" charset="0"/>
              </a:rPr>
              <a:t>- Vladimír Konský, BB 24.9.2019- </a:t>
            </a:r>
            <a:r>
              <a:rPr lang="sk-SK" sz="1600" dirty="0" err="1">
                <a:latin typeface="Book Antiqua" panose="02040602050305030304" pitchFamily="18" charset="0"/>
              </a:rPr>
              <a:t>Natioanl</a:t>
            </a:r>
            <a:r>
              <a:rPr lang="sk-SK" sz="1600" dirty="0">
                <a:latin typeface="Book Antiqua" panose="02040602050305030304" pitchFamily="18" charset="0"/>
              </a:rPr>
              <a:t> Slovak WAKO PRO -75kg LK- Pavol </a:t>
            </a:r>
            <a:r>
              <a:rPr lang="sk-SK" sz="1600" dirty="0" err="1">
                <a:latin typeface="Book Antiqua" panose="02040602050305030304" pitchFamily="18" charset="0"/>
              </a:rPr>
              <a:t>Garaj</a:t>
            </a:r>
            <a:r>
              <a:rPr lang="sk-SK" sz="1600" dirty="0">
                <a:latin typeface="Book Antiqua" panose="02040602050305030304" pitchFamily="18" charset="0"/>
              </a:rPr>
              <a:t>, PP</a:t>
            </a:r>
          </a:p>
          <a:p>
            <a:r>
              <a:rPr lang="sk-SK" sz="1600" dirty="0">
                <a:latin typeface="Book Antiqua" panose="02040602050305030304" pitchFamily="18" charset="0"/>
              </a:rPr>
              <a:t>16.11.2019- WAKO EUROPEAN CHAMPION -60kg K-1 </a:t>
            </a:r>
            <a:r>
              <a:rPr lang="sk-SK" sz="1600" dirty="0" err="1">
                <a:latin typeface="Book Antiqua" panose="02040602050305030304" pitchFamily="18" charset="0"/>
              </a:rPr>
              <a:t>rules</a:t>
            </a:r>
            <a:r>
              <a:rPr lang="sk-SK" sz="1600" dirty="0">
                <a:latin typeface="Book Antiqua" panose="02040602050305030304" pitchFamily="18" charset="0"/>
              </a:rPr>
              <a:t>-Tomáš </a:t>
            </a:r>
            <a:r>
              <a:rPr lang="sk-SK" sz="1600" dirty="0" err="1">
                <a:latin typeface="Book Antiqua" panose="02040602050305030304" pitchFamily="18" charset="0"/>
              </a:rPr>
              <a:t>Tadlánek</a:t>
            </a:r>
            <a:r>
              <a:rPr lang="sk-SK" sz="1600" dirty="0">
                <a:latin typeface="Book Antiqua" panose="02040602050305030304" pitchFamily="18" charset="0"/>
              </a:rPr>
              <a:t>, ESP</a:t>
            </a:r>
          </a:p>
          <a:p>
            <a:pPr marL="0" indent="0">
              <a:buNone/>
            </a:pPr>
            <a:r>
              <a:rPr lang="sk-SK" sz="1600" b="1" dirty="0">
                <a:latin typeface="Book Antiqua" panose="02040602050305030304" pitchFamily="18" charset="0"/>
              </a:rPr>
              <a:t>Všetkým gratulujeme!</a:t>
            </a: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 </a:t>
            </a:r>
            <a:br>
              <a:rPr lang="sk-SK" b="1" dirty="0">
                <a:solidFill>
                  <a:schemeClr val="accent1">
                    <a:lumMod val="75000"/>
                  </a:schemeClr>
                </a:solidFill>
                <a:latin typeface="Book Antiqua" panose="02040602050305030304" pitchFamily="18" charset="0"/>
              </a:rPr>
            </a:br>
            <a:endParaRPr lang="sk-SK" dirty="0"/>
          </a:p>
        </p:txBody>
      </p:sp>
      <p:pic>
        <p:nvPicPr>
          <p:cNvPr id="5" name="Obrázok 4">
            <a:extLst>
              <a:ext uri="{FF2B5EF4-FFF2-40B4-BE49-F238E27FC236}">
                <a16:creationId xmlns:a16="http://schemas.microsoft.com/office/drawing/2014/main" id="{FECFDA31-64C5-4893-AA49-0CE5892BA269}"/>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4270750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863" y="1488613"/>
            <a:ext cx="8596668" cy="5223272"/>
          </a:xfrm>
        </p:spPr>
        <p:txBody>
          <a:bodyPr>
            <a:noAutofit/>
          </a:bodyPr>
          <a:lstStyle/>
          <a:p>
            <a:pPr marL="0" indent="0">
              <a:buNone/>
            </a:pPr>
            <a:r>
              <a:rPr lang="sk-SK" sz="2400" dirty="0">
                <a:latin typeface="Book Antiqua" panose="02040602050305030304" pitchFamily="18" charset="0"/>
              </a:rPr>
              <a:t>Od roku 2018 má SZKB nový dizajn národného profesionálneho opasku.</a:t>
            </a:r>
          </a:p>
          <a:p>
            <a:pPr marL="0" indent="0">
              <a:buNone/>
            </a:pPr>
            <a:r>
              <a:rPr lang="sk-SK" sz="2400" dirty="0">
                <a:latin typeface="Book Antiqua" panose="02040602050305030304" pitchFamily="18" charset="0"/>
              </a:rPr>
              <a:t>Všetky medzinárodné titulové zápasy konané na Slovensku, majú platnosť vo svetových rebríčkoch WAKO PRO.</a:t>
            </a:r>
          </a:p>
          <a:p>
            <a:pPr marL="0" indent="0">
              <a:buNone/>
            </a:pPr>
            <a:r>
              <a:rPr lang="sk-SK" sz="2400" dirty="0">
                <a:latin typeface="Book Antiqua" panose="02040602050305030304" pitchFamily="18" charset="0"/>
              </a:rPr>
              <a:t>WAKO PRO zaviedlo novú zmenu udeľovania titulov, prvý platný medzinárodný titul je udávaný ako regionálny titul (príklad </a:t>
            </a:r>
            <a:r>
              <a:rPr lang="sk-SK" sz="2400" dirty="0" err="1">
                <a:latin typeface="Book Antiqua" panose="02040602050305030304" pitchFamily="18" charset="0"/>
              </a:rPr>
              <a:t>Balkan</a:t>
            </a:r>
            <a:r>
              <a:rPr lang="sk-SK" sz="2400" dirty="0">
                <a:latin typeface="Book Antiqua" panose="02040602050305030304" pitchFamily="18" charset="0"/>
              </a:rPr>
              <a:t> </a:t>
            </a:r>
            <a:r>
              <a:rPr lang="sk-SK" sz="2400" dirty="0" err="1">
                <a:latin typeface="Book Antiqua" panose="02040602050305030304" pitchFamily="18" charset="0"/>
              </a:rPr>
              <a:t>region</a:t>
            </a:r>
            <a:r>
              <a:rPr lang="sk-SK" sz="2400" dirty="0">
                <a:latin typeface="Book Antiqua" panose="02040602050305030304" pitchFamily="18" charset="0"/>
              </a:rPr>
              <a:t>)- ktorý sa už počíta do celkového hodnotenia WAKO PRO ranking. Pretekári musia byť členmi WAKO- amatérskej sekcie, aby dostali možnosť zápasiť o titul WAKO PRO (samozrejme za určitých podmienok).</a:t>
            </a: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 </a:t>
            </a:r>
            <a:br>
              <a:rPr lang="sk-SK" b="1" dirty="0">
                <a:solidFill>
                  <a:schemeClr val="accent1">
                    <a:lumMod val="75000"/>
                  </a:schemeClr>
                </a:solidFill>
                <a:latin typeface="Book Antiqua" panose="02040602050305030304" pitchFamily="18" charset="0"/>
              </a:rPr>
            </a:br>
            <a:endParaRPr lang="sk-SK" dirty="0"/>
          </a:p>
        </p:txBody>
      </p:sp>
      <p:pic>
        <p:nvPicPr>
          <p:cNvPr id="7" name="Obrázok 6">
            <a:extLst>
              <a:ext uri="{FF2B5EF4-FFF2-40B4-BE49-F238E27FC236}">
                <a16:creationId xmlns:a16="http://schemas.microsoft.com/office/drawing/2014/main" id="{FC6B3A32-33D6-4462-B7C0-38898216CCE5}"/>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093705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863" y="1488613"/>
            <a:ext cx="8596668" cy="5223272"/>
          </a:xfrm>
        </p:spPr>
        <p:txBody>
          <a:bodyPr>
            <a:noAutofit/>
          </a:bodyPr>
          <a:lstStyle/>
          <a:p>
            <a:pPr marL="0" indent="0">
              <a:buNone/>
            </a:pPr>
            <a:r>
              <a:rPr lang="sk-SK" sz="2200" dirty="0">
                <a:latin typeface="Book Antiqua" panose="02040602050305030304" pitchFamily="18" charset="0"/>
              </a:rPr>
              <a:t>Predseda RK </a:t>
            </a:r>
            <a:r>
              <a:rPr lang="sk-SK" sz="2200" dirty="0" err="1">
                <a:latin typeface="Book Antiqua" panose="02040602050305030304" pitchFamily="18" charset="0"/>
              </a:rPr>
              <a:t>Ing.Michaela</a:t>
            </a:r>
            <a:r>
              <a:rPr lang="sk-SK" sz="2200" dirty="0">
                <a:latin typeface="Book Antiqua" panose="02040602050305030304" pitchFamily="18" charset="0"/>
              </a:rPr>
              <a:t> Kováčová je naďalej členkou aj rozhodcovskej komisie WAKO </a:t>
            </a:r>
            <a:r>
              <a:rPr lang="sk-SK" sz="2200" dirty="0" err="1">
                <a:latin typeface="Book Antiqua" panose="02040602050305030304" pitchFamily="18" charset="0"/>
              </a:rPr>
              <a:t>Europe</a:t>
            </a:r>
            <a:r>
              <a:rPr lang="sk-SK" sz="2200" dirty="0">
                <a:latin typeface="Book Antiqua" panose="02040602050305030304" pitchFamily="18" charset="0"/>
              </a:rPr>
              <a:t> a WAKO IF pre RING športy, kde sa </a:t>
            </a:r>
            <a:r>
              <a:rPr lang="sk-SK" sz="2200" dirty="0" err="1">
                <a:latin typeface="Book Antiqua" panose="02040602050305030304" pitchFamily="18" charset="0"/>
              </a:rPr>
              <a:t>podiela</a:t>
            </a:r>
            <a:r>
              <a:rPr lang="sk-SK" sz="2200" dirty="0">
                <a:latin typeface="Book Antiqua" panose="02040602050305030304" pitchFamily="18" charset="0"/>
              </a:rPr>
              <a:t> na </a:t>
            </a:r>
            <a:r>
              <a:rPr lang="sk-SK" sz="2200" dirty="0" err="1">
                <a:latin typeface="Book Antiqua" panose="02040602050305030304" pitchFamily="18" charset="0"/>
              </a:rPr>
              <a:t>úpravach</a:t>
            </a:r>
            <a:r>
              <a:rPr lang="sk-SK" sz="2200" dirty="0">
                <a:latin typeface="Book Antiqua" panose="02040602050305030304" pitchFamily="18" charset="0"/>
              </a:rPr>
              <a:t> svetových pravidiel svetovej asociácie WAKO. Reprezentuje SZKB ako členka výkonného výrobu (</a:t>
            </a:r>
            <a:r>
              <a:rPr lang="sk-SK" sz="2200" dirty="0" err="1">
                <a:latin typeface="Book Antiqua" panose="02040602050305030304" pitchFamily="18" charset="0"/>
              </a:rPr>
              <a:t>Board</a:t>
            </a:r>
            <a:r>
              <a:rPr lang="sk-SK" sz="2200" dirty="0">
                <a:latin typeface="Book Antiqua" panose="02040602050305030304" pitchFamily="18" charset="0"/>
              </a:rPr>
              <a:t> of </a:t>
            </a:r>
            <a:r>
              <a:rPr lang="sk-SK" sz="2200" dirty="0" err="1">
                <a:latin typeface="Book Antiqua" panose="02040602050305030304" pitchFamily="18" charset="0"/>
              </a:rPr>
              <a:t>Directors</a:t>
            </a:r>
            <a:r>
              <a:rPr lang="sk-SK" sz="2200" dirty="0">
                <a:latin typeface="Book Antiqua" panose="02040602050305030304" pitchFamily="18" charset="0"/>
              </a:rPr>
              <a:t>) WAKO </a:t>
            </a:r>
            <a:r>
              <a:rPr lang="sk-SK" sz="2200" dirty="0" err="1">
                <a:latin typeface="Book Antiqua" panose="02040602050305030304" pitchFamily="18" charset="0"/>
              </a:rPr>
              <a:t>Europe</a:t>
            </a:r>
            <a:r>
              <a:rPr lang="sk-SK" sz="2200" dirty="0">
                <a:latin typeface="Book Antiqua" panose="02040602050305030304" pitchFamily="18" charset="0"/>
              </a:rPr>
              <a:t> a od roku 2019 aj ako členka výkonného výboru (</a:t>
            </a:r>
            <a:r>
              <a:rPr lang="sk-SK" sz="2200" dirty="0" err="1">
                <a:latin typeface="Book Antiqua" panose="02040602050305030304" pitchFamily="18" charset="0"/>
              </a:rPr>
              <a:t>Board</a:t>
            </a:r>
            <a:r>
              <a:rPr lang="sk-SK" sz="2200" dirty="0">
                <a:latin typeface="Book Antiqua" panose="02040602050305030304" pitchFamily="18" charset="0"/>
              </a:rPr>
              <a:t> of </a:t>
            </a:r>
            <a:r>
              <a:rPr lang="sk-SK" sz="2200" dirty="0" err="1">
                <a:latin typeface="Book Antiqua" panose="02040602050305030304" pitchFamily="18" charset="0"/>
              </a:rPr>
              <a:t>Directors</a:t>
            </a:r>
            <a:r>
              <a:rPr lang="sk-SK" sz="2200" dirty="0">
                <a:latin typeface="Book Antiqua" panose="02040602050305030304" pitchFamily="18" charset="0"/>
              </a:rPr>
              <a:t>) WAKO IF.</a:t>
            </a:r>
          </a:p>
          <a:p>
            <a:pPr marL="0" indent="0">
              <a:buNone/>
            </a:pPr>
            <a:r>
              <a:rPr lang="sk-SK" sz="2200" dirty="0">
                <a:latin typeface="Book Antiqua" panose="02040602050305030304" pitchFamily="18" charset="0"/>
              </a:rPr>
              <a:t>Rozhodcovská komisia SZKB naďalej pracuje na implementácií zmien WAKO pre pravidlá SZKB, SZKB PRO úprave smerníc, systému hodnotenia, ako aj na inovácií školení a testov pre sezónu 2020, zvýšeniu odmien a podpore cestovania do zahraničia na turnaje a medzinárodné školenia.</a:t>
            </a: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a:t>
            </a:r>
            <a:br>
              <a:rPr lang="sk-SK" b="1" dirty="0">
                <a:solidFill>
                  <a:schemeClr val="accent1">
                    <a:lumMod val="75000"/>
                  </a:schemeClr>
                </a:solidFill>
                <a:latin typeface="Book Antiqua" panose="02040602050305030304" pitchFamily="18" charset="0"/>
              </a:rPr>
            </a:br>
            <a:endParaRPr lang="sk-SK" dirty="0"/>
          </a:p>
        </p:txBody>
      </p:sp>
      <p:pic>
        <p:nvPicPr>
          <p:cNvPr id="5" name="image2.png">
            <a:extLst>
              <a:ext uri="{FF2B5EF4-FFF2-40B4-BE49-F238E27FC236}">
                <a16:creationId xmlns:a16="http://schemas.microsoft.com/office/drawing/2014/main" id="{006BEBD0-8DF6-4F01-A0B1-087E11246F11}"/>
              </a:ext>
            </a:extLst>
          </p:cNvPr>
          <p:cNvPicPr/>
          <p:nvPr/>
        </p:nvPicPr>
        <p:blipFill>
          <a:blip r:embed="rId2" cstate="print"/>
          <a:stretch>
            <a:fillRect/>
          </a:stretch>
        </p:blipFill>
        <p:spPr>
          <a:xfrm>
            <a:off x="8540829" y="5369386"/>
            <a:ext cx="1313180" cy="518795"/>
          </a:xfrm>
          <a:prstGeom prst="rect">
            <a:avLst/>
          </a:prstGeom>
        </p:spPr>
      </p:pic>
      <p:pic>
        <p:nvPicPr>
          <p:cNvPr id="6" name="Obrázok 5">
            <a:extLst>
              <a:ext uri="{FF2B5EF4-FFF2-40B4-BE49-F238E27FC236}">
                <a16:creationId xmlns:a16="http://schemas.microsoft.com/office/drawing/2014/main" id="{0020088E-85AA-4E69-9D08-16E34D7441CE}"/>
              </a:ext>
            </a:extLst>
          </p:cNvPr>
          <p:cNvPicPr>
            <a:picLocks noChangeAspect="1"/>
          </p:cNvPicPr>
          <p:nvPr/>
        </p:nvPicPr>
        <p:blipFill>
          <a:blip r:embed="rId3"/>
          <a:stretch>
            <a:fillRect/>
          </a:stretch>
        </p:blipFill>
        <p:spPr>
          <a:xfrm>
            <a:off x="3957653" y="6057137"/>
            <a:ext cx="5896356" cy="382524"/>
          </a:xfrm>
          <a:prstGeom prst="rect">
            <a:avLst/>
          </a:prstGeom>
        </p:spPr>
      </p:pic>
      <p:pic>
        <p:nvPicPr>
          <p:cNvPr id="7" name="Obrázok 6">
            <a:extLst>
              <a:ext uri="{FF2B5EF4-FFF2-40B4-BE49-F238E27FC236}">
                <a16:creationId xmlns:a16="http://schemas.microsoft.com/office/drawing/2014/main" id="{1C4A9198-5FF8-4C89-B2B7-FFF55E3413CC}"/>
              </a:ext>
            </a:extLst>
          </p:cNvPr>
          <p:cNvPicPr>
            <a:picLocks noChangeAspect="1"/>
          </p:cNvPicPr>
          <p:nvPr/>
        </p:nvPicPr>
        <p:blipFill>
          <a:blip r:embed="rId4"/>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155358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fontScale="90000"/>
          </a:bodyPr>
          <a:lstStyle/>
          <a:p>
            <a:r>
              <a:rPr lang="sk-SK" b="1" dirty="0">
                <a:solidFill>
                  <a:schemeClr val="accent1">
                    <a:lumMod val="75000"/>
                  </a:schemeClr>
                </a:solidFill>
                <a:latin typeface="Book Antiqua" panose="02040602050305030304" pitchFamily="18" charset="0"/>
              </a:rPr>
              <a:t>2. ŠPORTOVO TECHNICKÁ KOMISIA</a:t>
            </a:r>
            <a:br>
              <a:rPr lang="sk-SK" b="1" dirty="0">
                <a:solidFill>
                  <a:schemeClr val="accent1">
                    <a:lumMod val="75000"/>
                  </a:schemeClr>
                </a:solidFill>
                <a:latin typeface="Book Antiqua" panose="02040602050305030304" pitchFamily="18" charset="0"/>
              </a:rPr>
            </a:br>
            <a:r>
              <a:rPr lang="sk-SK" b="1" dirty="0">
                <a:solidFill>
                  <a:schemeClr val="tx1"/>
                </a:solidFill>
                <a:latin typeface="Book Antiqua" panose="02040602050305030304" pitchFamily="18" charset="0"/>
              </a:rPr>
              <a:t>Správa ŠTK celková za obdobie 2016 - 2020 a rok 2019 </a:t>
            </a:r>
            <a:br>
              <a:rPr lang="sk-SK" b="1" dirty="0">
                <a:solidFill>
                  <a:schemeClr val="tx1"/>
                </a:solidFill>
                <a:latin typeface="Book Antiqua" panose="02040602050305030304" pitchFamily="18" charset="0"/>
              </a:rPr>
            </a:b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a:xfrm>
            <a:off x="677334" y="2160589"/>
            <a:ext cx="8596668" cy="4087811"/>
          </a:xfrm>
        </p:spPr>
        <p:txBody>
          <a:bodyPr>
            <a:normAutofit fontScale="92500" lnSpcReduction="10000"/>
          </a:bodyPr>
          <a:lstStyle/>
          <a:p>
            <a:pPr marL="0" indent="0">
              <a:buNone/>
            </a:pPr>
            <a:r>
              <a:rPr lang="sk-SK" b="1" i="1" u="sng" dirty="0">
                <a:latin typeface="Book Antiqua" panose="02040602050305030304" pitchFamily="18" charset="0"/>
              </a:rPr>
              <a:t>Športovo technická komisia pracovala v zložení: Predseda Jozef </a:t>
            </a:r>
            <a:r>
              <a:rPr lang="sk-SK" b="1" i="1" u="sng" dirty="0" err="1">
                <a:latin typeface="Book Antiqua" panose="02040602050305030304" pitchFamily="18" charset="0"/>
              </a:rPr>
              <a:t>Kolozsy</a:t>
            </a:r>
            <a:r>
              <a:rPr lang="sk-SK" b="1" i="1" u="sng" dirty="0">
                <a:latin typeface="Book Antiqua" panose="02040602050305030304" pitchFamily="18" charset="0"/>
              </a:rPr>
              <a:t>, člen Lucia </a:t>
            </a:r>
            <a:r>
              <a:rPr lang="sk-SK" b="1" i="1" u="sng" dirty="0" err="1">
                <a:latin typeface="Book Antiqua" panose="02040602050305030304" pitchFamily="18" charset="0"/>
              </a:rPr>
              <a:t>Fecková</a:t>
            </a:r>
            <a:r>
              <a:rPr lang="sk-SK" b="1" i="1" u="sng" dirty="0">
                <a:latin typeface="Book Antiqua" panose="02040602050305030304" pitchFamily="18" charset="0"/>
              </a:rPr>
              <a:t>, Zuzana </a:t>
            </a:r>
            <a:r>
              <a:rPr lang="sk-SK" b="1" i="1" u="sng" dirty="0" err="1">
                <a:latin typeface="Book Antiqua" panose="02040602050305030304" pitchFamily="18" charset="0"/>
              </a:rPr>
              <a:t>Žarnayová</a:t>
            </a:r>
            <a:r>
              <a:rPr lang="sk-SK" b="1" i="1" u="sng" dirty="0">
                <a:latin typeface="Book Antiqua" panose="02040602050305030304" pitchFamily="18" charset="0"/>
              </a:rPr>
              <a:t> a Liana </a:t>
            </a:r>
            <a:r>
              <a:rPr lang="sk-SK" b="1" i="1" u="sng" dirty="0" err="1">
                <a:latin typeface="Book Antiqua" panose="02040602050305030304" pitchFamily="18" charset="0"/>
              </a:rPr>
              <a:t>Hetešová</a:t>
            </a:r>
            <a:endParaRPr lang="sk-SK" dirty="0">
              <a:latin typeface="Book Antiqua" panose="02040602050305030304" pitchFamily="18" charset="0"/>
            </a:endParaRPr>
          </a:p>
          <a:p>
            <a:pPr marL="0" indent="0">
              <a:buNone/>
            </a:pPr>
            <a:r>
              <a:rPr lang="sk-SK" b="1" i="1" dirty="0">
                <a:latin typeface="Book Antiqua" panose="02040602050305030304" pitchFamily="18" charset="0"/>
              </a:rPr>
              <a:t>ŠTK počas štyroch rokoch pracovala bez väčších problémov.  Skúška rôznych modelov súťaží vykryštalizovala optimálny model </a:t>
            </a:r>
            <a:r>
              <a:rPr lang="sk-SK" b="1" i="1" dirty="0" err="1">
                <a:latin typeface="Book Antiqua" panose="02040602050305030304" pitchFamily="18" charset="0"/>
              </a:rPr>
              <a:t>Open</a:t>
            </a:r>
            <a:r>
              <a:rPr lang="sk-SK" b="1" i="1" dirty="0">
                <a:latin typeface="Book Antiqua" panose="02040602050305030304" pitchFamily="18" charset="0"/>
              </a:rPr>
              <a:t> ligy SZKB, ktorý v poslednom roku zaznamenal najväčší nárast  pretekárov a klubov. Najvyšší nárast zaznamenali tatami disciplíny LC, KL ktoré sú dôležité pri prechode do ringových disciplín. Atraktivita </a:t>
            </a:r>
            <a:r>
              <a:rPr lang="sk-SK" b="1" i="1" dirty="0" err="1">
                <a:latin typeface="Book Antiqua" panose="02040602050305030304" pitchFamily="18" charset="0"/>
              </a:rPr>
              <a:t>Open</a:t>
            </a:r>
            <a:r>
              <a:rPr lang="sk-SK" b="1" i="1" dirty="0">
                <a:latin typeface="Book Antiqua" panose="02040602050305030304" pitchFamily="18" charset="0"/>
              </a:rPr>
              <a:t> ligy ukazuje aj množstvo nových klubov, ktoré sa prihlásili do SZKB a pravidelne sa zúčastňujú našej ligy. Pravidelná účasť klubov Poľska a Ukrajiny ukazuje, že model ligy je dobrý aj pre pohraničné kluby a zvyšuje tak konkurenciu a úroveň ligy. V budúcnosti je dobre zvýšiť prestíž majstrovstiev Slovenka, jednotlivých kôl a udeľovať pretekárom aj hodnotnejšie ocenenia za prvé miesta čo opäť priláka viac športovcov do radov členov SZKB. Nižší model súťaži po vzore turnajov  olympijských nádejí umožní aj klubom sa podieľať na organizovaní klubových turnajov čo opäť privedie nových členov do radov SZKB. Opatrenia, ktoré navrhla ŠTK by mali v budúcnosti zvýšiť  členskú základňu čo je dobré pre výber do reprezentácie, ale aj dôležité pre financovanie SZKB a následne jednotlivých klubov.</a:t>
            </a:r>
            <a:endParaRPr lang="sk-SK" dirty="0">
              <a:latin typeface="Book Antiqua" panose="02040602050305030304" pitchFamily="18" charset="0"/>
            </a:endParaRP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940078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a:xfrm>
            <a:off x="677334" y="1800520"/>
            <a:ext cx="8596668" cy="4930217"/>
          </a:xfrm>
        </p:spPr>
        <p:txBody>
          <a:bodyPr>
            <a:noAutofit/>
          </a:bodyPr>
          <a:lstStyle/>
          <a:p>
            <a:pPr marL="0" indent="0">
              <a:buNone/>
            </a:pPr>
            <a:r>
              <a:rPr lang="sk-SK" sz="1700" b="1" i="1" u="sng" dirty="0">
                <a:latin typeface="Book Antiqua" panose="02040602050305030304" pitchFamily="18" charset="0"/>
              </a:rPr>
              <a:t>Sezóna 2019</a:t>
            </a:r>
            <a:endParaRPr lang="sk-SK" sz="1700" dirty="0">
              <a:latin typeface="Book Antiqua" panose="02040602050305030304" pitchFamily="18" charset="0"/>
            </a:endParaRPr>
          </a:p>
          <a:p>
            <a:pPr marL="0" indent="0">
              <a:buNone/>
            </a:pPr>
            <a:r>
              <a:rPr lang="sk-SK" sz="1700" b="1" i="1" dirty="0">
                <a:latin typeface="Book Antiqua" panose="02040602050305030304" pitchFamily="18" charset="0"/>
              </a:rPr>
              <a:t>ŠTK - </a:t>
            </a:r>
            <a:r>
              <a:rPr lang="sk-SK" sz="1700" dirty="0">
                <a:latin typeface="Book Antiqua" panose="02040602050305030304" pitchFamily="18" charset="0"/>
              </a:rPr>
              <a:t>zabezpečovala slávnostne vyhodnotenie najúspešnejších športovcov za rok 2018. V piatok, 25.1.2016, sa v Košiciach uskutočnilo slávnostné vyhlásenie najúspešnejších športovcov, trénerov, rozhodcu a klubov SZKB za rok 2018. Výkonný výbor na základe nominácií reprezentačných trénerov schválil nasledovné poradia:</a:t>
            </a:r>
          </a:p>
          <a:p>
            <a:pPr marL="0" indent="0">
              <a:buNone/>
            </a:pPr>
            <a:r>
              <a:rPr lang="sk-SK" sz="1700" dirty="0">
                <a:latin typeface="Book Antiqua" panose="02040602050305030304" pitchFamily="18" charset="0"/>
              </a:rPr>
              <a:t>Muži:</a:t>
            </a:r>
          </a:p>
          <a:p>
            <a:pPr marL="0" indent="0">
              <a:buNone/>
            </a:pPr>
            <a:r>
              <a:rPr lang="sk-SK" sz="1700" dirty="0">
                <a:latin typeface="Book Antiqua" panose="02040602050305030304" pitchFamily="18" charset="0"/>
              </a:rPr>
              <a:t>	1. </a:t>
            </a:r>
            <a:r>
              <a:rPr lang="sk-SK" sz="1700" dirty="0" err="1">
                <a:latin typeface="Book Antiqua" panose="02040602050305030304" pitchFamily="18" charset="0"/>
              </a:rPr>
              <a:t>Karlík</a:t>
            </a:r>
            <a:r>
              <a:rPr lang="sk-SK" sz="1700" dirty="0">
                <a:latin typeface="Book Antiqua" panose="02040602050305030304" pitchFamily="18" charset="0"/>
              </a:rPr>
              <a:t> Marek (tréner Jozef </a:t>
            </a:r>
            <a:r>
              <a:rPr lang="sk-SK" sz="1700" dirty="0" err="1">
                <a:latin typeface="Book Antiqua" panose="02040602050305030304" pitchFamily="18" charset="0"/>
              </a:rPr>
              <a:t>Kolozsy</a:t>
            </a:r>
            <a:r>
              <a:rPr lang="sk-SK" sz="1700" dirty="0">
                <a:latin typeface="Book Antiqua" panose="02040602050305030304" pitchFamily="18" charset="0"/>
              </a:rPr>
              <a:t>)</a:t>
            </a:r>
            <a:br>
              <a:rPr lang="sk-SK" sz="1700" dirty="0">
                <a:latin typeface="Book Antiqua" panose="02040602050305030304" pitchFamily="18" charset="0"/>
              </a:rPr>
            </a:br>
            <a:r>
              <a:rPr lang="sk-SK" sz="1700" dirty="0">
                <a:latin typeface="Book Antiqua" panose="02040602050305030304" pitchFamily="18" charset="0"/>
              </a:rPr>
              <a:t>Ďalej bez udania poradia: </a:t>
            </a:r>
            <a:r>
              <a:rPr lang="sk-SK" sz="1700" dirty="0" err="1">
                <a:latin typeface="Book Antiqua" panose="02040602050305030304" pitchFamily="18" charset="0"/>
              </a:rPr>
              <a:t>Tadlánek</a:t>
            </a:r>
            <a:r>
              <a:rPr lang="sk-SK" sz="1700" dirty="0">
                <a:latin typeface="Book Antiqua" panose="02040602050305030304" pitchFamily="18" charset="0"/>
              </a:rPr>
              <a:t> Tomáš, Konský Vladimír (Marek </a:t>
            </a:r>
            <a:r>
              <a:rPr lang="sk-SK" sz="1700" dirty="0" err="1">
                <a:latin typeface="Book Antiqua" panose="02040602050305030304" pitchFamily="18" charset="0"/>
              </a:rPr>
              <a:t>Melko</a:t>
            </a:r>
            <a:r>
              <a:rPr lang="sk-SK" sz="1700" dirty="0">
                <a:latin typeface="Book Antiqua" panose="02040602050305030304" pitchFamily="18" charset="0"/>
              </a:rPr>
              <a:t>), </a:t>
            </a:r>
            <a:r>
              <a:rPr lang="sk-SK" sz="1700" dirty="0" err="1">
                <a:latin typeface="Book Antiqua" panose="02040602050305030304" pitchFamily="18" charset="0"/>
              </a:rPr>
              <a:t>Soták</a:t>
            </a:r>
            <a:r>
              <a:rPr lang="sk-SK" sz="1700" dirty="0">
                <a:latin typeface="Book Antiqua" panose="02040602050305030304" pitchFamily="18" charset="0"/>
              </a:rPr>
              <a:t> Ján (</a:t>
            </a:r>
            <a:r>
              <a:rPr lang="sk-SK" sz="1700" dirty="0" err="1">
                <a:latin typeface="Book Antiqua" panose="02040602050305030304" pitchFamily="18" charset="0"/>
              </a:rPr>
              <a:t>J.Kolozsy</a:t>
            </a:r>
            <a:r>
              <a:rPr lang="sk-SK" sz="1700" dirty="0">
                <a:latin typeface="Book Antiqua" panose="02040602050305030304" pitchFamily="18" charset="0"/>
              </a:rPr>
              <a:t>), </a:t>
            </a:r>
            <a:r>
              <a:rPr lang="sk-SK" sz="1700" dirty="0" err="1">
                <a:latin typeface="Book Antiqua" panose="02040602050305030304" pitchFamily="18" charset="0"/>
              </a:rPr>
              <a:t>Garaj</a:t>
            </a:r>
            <a:r>
              <a:rPr lang="sk-SK" sz="1700" dirty="0">
                <a:latin typeface="Book Antiqua" panose="02040602050305030304" pitchFamily="18" charset="0"/>
              </a:rPr>
              <a:t> Pavol</a:t>
            </a:r>
          </a:p>
          <a:p>
            <a:pPr marL="0" indent="0">
              <a:buNone/>
            </a:pPr>
            <a:r>
              <a:rPr lang="sk-SK" sz="1700" dirty="0">
                <a:latin typeface="Book Antiqua" panose="02040602050305030304" pitchFamily="18" charset="0"/>
              </a:rPr>
              <a:t>Ženy:</a:t>
            </a:r>
          </a:p>
          <a:p>
            <a:pPr marL="0" indent="0">
              <a:buNone/>
            </a:pPr>
            <a:r>
              <a:rPr lang="sk-SK" sz="1700" dirty="0">
                <a:latin typeface="Book Antiqua" panose="02040602050305030304" pitchFamily="18" charset="0"/>
              </a:rPr>
              <a:t>	1. </a:t>
            </a:r>
            <a:r>
              <a:rPr lang="sk-SK" sz="1700" dirty="0" err="1">
                <a:latin typeface="Book Antiqua" panose="02040602050305030304" pitchFamily="18" charset="0"/>
              </a:rPr>
              <a:t>Filipová</a:t>
            </a:r>
            <a:r>
              <a:rPr lang="sk-SK" sz="1700" dirty="0">
                <a:latin typeface="Book Antiqua" panose="02040602050305030304" pitchFamily="18" charset="0"/>
              </a:rPr>
              <a:t> Alexandra (tréneri Lucia </a:t>
            </a:r>
            <a:r>
              <a:rPr lang="sk-SK" sz="1700" dirty="0" err="1">
                <a:latin typeface="Book Antiqua" panose="02040602050305030304" pitchFamily="18" charset="0"/>
              </a:rPr>
              <a:t>Cmárová</a:t>
            </a:r>
            <a:r>
              <a:rPr lang="sk-SK" sz="1700" dirty="0">
                <a:latin typeface="Book Antiqua" panose="02040602050305030304" pitchFamily="18" charset="0"/>
              </a:rPr>
              <a:t>/Peter </a:t>
            </a:r>
            <a:r>
              <a:rPr lang="sk-SK" sz="1700" dirty="0" err="1">
                <a:latin typeface="Book Antiqua" panose="02040602050305030304" pitchFamily="18" charset="0"/>
              </a:rPr>
              <a:t>Onuščák</a:t>
            </a:r>
            <a:r>
              <a:rPr lang="sk-SK" sz="1700" dirty="0">
                <a:latin typeface="Book Antiqua" panose="02040602050305030304" pitchFamily="18" charset="0"/>
              </a:rPr>
              <a:t>)</a:t>
            </a:r>
            <a:br>
              <a:rPr lang="sk-SK" sz="1700" dirty="0">
                <a:latin typeface="Book Antiqua" panose="02040602050305030304" pitchFamily="18" charset="0"/>
              </a:rPr>
            </a:br>
            <a:r>
              <a:rPr lang="sk-SK" sz="1700" dirty="0">
                <a:latin typeface="Book Antiqua" panose="02040602050305030304" pitchFamily="18" charset="0"/>
              </a:rPr>
              <a:t>	2. </a:t>
            </a:r>
            <a:r>
              <a:rPr lang="sk-SK" sz="1700" dirty="0" err="1">
                <a:latin typeface="Book Antiqua" panose="02040602050305030304" pitchFamily="18" charset="0"/>
              </a:rPr>
              <a:t>Cmárová</a:t>
            </a:r>
            <a:r>
              <a:rPr lang="sk-SK" sz="1700" dirty="0">
                <a:latin typeface="Book Antiqua" panose="02040602050305030304" pitchFamily="18" charset="0"/>
              </a:rPr>
              <a:t> Veronika (</a:t>
            </a:r>
            <a:r>
              <a:rPr lang="sk-SK" sz="1700" dirty="0" err="1">
                <a:latin typeface="Book Antiqua" panose="02040602050305030304" pitchFamily="18" charset="0"/>
              </a:rPr>
              <a:t>P.Onuščák</a:t>
            </a:r>
            <a:r>
              <a:rPr lang="sk-SK" sz="1700" dirty="0">
                <a:latin typeface="Book Antiqua" panose="02040602050305030304" pitchFamily="18" charset="0"/>
              </a:rPr>
              <a:t>)</a:t>
            </a:r>
            <a:br>
              <a:rPr lang="sk-SK" sz="1700" dirty="0">
                <a:latin typeface="Book Antiqua" panose="02040602050305030304" pitchFamily="18" charset="0"/>
              </a:rPr>
            </a:br>
            <a:r>
              <a:rPr lang="sk-SK" sz="1700" dirty="0">
                <a:latin typeface="Book Antiqua" panose="02040602050305030304" pitchFamily="18" charset="0"/>
              </a:rPr>
              <a:t>	3. Chochlíková Monika (</a:t>
            </a:r>
            <a:r>
              <a:rPr lang="sk-SK" sz="1700" dirty="0" err="1">
                <a:latin typeface="Book Antiqua" panose="02040602050305030304" pitchFamily="18" charset="0"/>
              </a:rPr>
              <a:t>T.Tadlánek</a:t>
            </a:r>
            <a:r>
              <a:rPr lang="sk-SK" sz="1700" dirty="0">
                <a:latin typeface="Book Antiqua" panose="02040602050305030304" pitchFamily="18" charset="0"/>
              </a:rPr>
              <a:t>)</a:t>
            </a:r>
            <a:br>
              <a:rPr lang="sk-SK" sz="1700" dirty="0">
                <a:latin typeface="Book Antiqua" panose="02040602050305030304" pitchFamily="18" charset="0"/>
              </a:rPr>
            </a:br>
            <a:r>
              <a:rPr lang="sk-SK" sz="1700" dirty="0">
                <a:latin typeface="Book Antiqua" panose="02040602050305030304" pitchFamily="18" charset="0"/>
              </a:rPr>
              <a:t>Ďalej bez udania poradia:  </a:t>
            </a:r>
            <a:r>
              <a:rPr lang="sk-SK" sz="1700" dirty="0" err="1">
                <a:latin typeface="Book Antiqua" panose="02040602050305030304" pitchFamily="18" charset="0"/>
              </a:rPr>
              <a:t>Cmárová</a:t>
            </a:r>
            <a:r>
              <a:rPr lang="sk-SK" sz="1700" dirty="0">
                <a:latin typeface="Book Antiqua" panose="02040602050305030304" pitchFamily="18" charset="0"/>
              </a:rPr>
              <a:t> Lucia (</a:t>
            </a:r>
            <a:r>
              <a:rPr lang="sk-SK" sz="1700" dirty="0" err="1">
                <a:latin typeface="Book Antiqua" panose="02040602050305030304" pitchFamily="18" charset="0"/>
              </a:rPr>
              <a:t>P.Onuščák</a:t>
            </a:r>
            <a:r>
              <a:rPr lang="sk-SK" sz="1700" dirty="0">
                <a:latin typeface="Book Antiqua" panose="02040602050305030304" pitchFamily="18" charset="0"/>
              </a:rPr>
              <a:t>), </a:t>
            </a:r>
            <a:r>
              <a:rPr lang="sk-SK" sz="1700" dirty="0" err="1">
                <a:latin typeface="Book Antiqua" panose="02040602050305030304" pitchFamily="18" charset="0"/>
              </a:rPr>
              <a:t>Adamečková</a:t>
            </a:r>
            <a:r>
              <a:rPr lang="sk-SK" sz="1700" dirty="0">
                <a:latin typeface="Book Antiqua" panose="02040602050305030304" pitchFamily="18" charset="0"/>
              </a:rPr>
              <a:t> Sofia (</a:t>
            </a:r>
            <a:r>
              <a:rPr lang="sk-SK" sz="1700" dirty="0" err="1">
                <a:latin typeface="Book Antiqua" panose="02040602050305030304" pitchFamily="18" charset="0"/>
              </a:rPr>
              <a:t>J.Kolozsy</a:t>
            </a:r>
            <a:r>
              <a:rPr lang="sk-SK" sz="1700" dirty="0">
                <a:latin typeface="Book Antiqua" panose="02040602050305030304" pitchFamily="18" charset="0"/>
              </a:rPr>
              <a:t>), </a:t>
            </a:r>
            <a:r>
              <a:rPr lang="sk-SK" sz="1700" dirty="0" err="1">
                <a:latin typeface="Book Antiqua" panose="02040602050305030304" pitchFamily="18" charset="0"/>
              </a:rPr>
              <a:t>Karchová</a:t>
            </a:r>
            <a:r>
              <a:rPr lang="sk-SK" sz="1700" dirty="0">
                <a:latin typeface="Book Antiqua" panose="02040602050305030304" pitchFamily="18" charset="0"/>
              </a:rPr>
              <a:t> Dominika (Rastislav </a:t>
            </a:r>
            <a:r>
              <a:rPr lang="sk-SK" sz="1700" dirty="0" err="1">
                <a:latin typeface="Book Antiqua" panose="02040602050305030304" pitchFamily="18" charset="0"/>
              </a:rPr>
              <a:t>Babinčák</a:t>
            </a:r>
            <a:r>
              <a:rPr lang="sk-SK" sz="1700" dirty="0">
                <a:latin typeface="Book Antiqua" panose="02040602050305030304" pitchFamily="18" charset="0"/>
              </a:rPr>
              <a:t>)</a:t>
            </a: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1050381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p:txBody>
          <a:bodyPr/>
          <a:lstStyle/>
          <a:p>
            <a:pPr marL="0" indent="0">
              <a:buNone/>
            </a:pPr>
            <a:r>
              <a:rPr lang="sk-SK" dirty="0">
                <a:latin typeface="Book Antiqua" panose="02040602050305030304" pitchFamily="18" charset="0"/>
              </a:rPr>
              <a:t>Juniori:</a:t>
            </a:r>
          </a:p>
          <a:p>
            <a:pPr marL="0" indent="0">
              <a:buNone/>
            </a:pPr>
            <a:r>
              <a:rPr lang="sk-SK" dirty="0">
                <a:latin typeface="Book Antiqua" panose="02040602050305030304" pitchFamily="18" charset="0"/>
              </a:rPr>
              <a:t>	1. </a:t>
            </a:r>
            <a:r>
              <a:rPr lang="sk-SK" dirty="0" err="1">
                <a:latin typeface="Book Antiqua" panose="02040602050305030304" pitchFamily="18" charset="0"/>
              </a:rPr>
              <a:t>Čulík</a:t>
            </a:r>
            <a:r>
              <a:rPr lang="sk-SK" dirty="0">
                <a:latin typeface="Book Antiqua" panose="02040602050305030304" pitchFamily="18" charset="0"/>
              </a:rPr>
              <a:t> Adrián (</a:t>
            </a:r>
            <a:r>
              <a:rPr lang="sk-SK" dirty="0" err="1">
                <a:latin typeface="Book Antiqua" panose="02040602050305030304" pitchFamily="18" charset="0"/>
              </a:rPr>
              <a:t>P.Onuščák</a:t>
            </a:r>
            <a:r>
              <a:rPr lang="sk-SK" dirty="0">
                <a:latin typeface="Book Antiqua" panose="02040602050305030304" pitchFamily="18" charset="0"/>
              </a:rPr>
              <a:t>)</a:t>
            </a:r>
            <a:br>
              <a:rPr lang="sk-SK" dirty="0">
                <a:latin typeface="Book Antiqua" panose="02040602050305030304" pitchFamily="18" charset="0"/>
              </a:rPr>
            </a:br>
            <a:r>
              <a:rPr lang="sk-SK" dirty="0">
                <a:latin typeface="Book Antiqua" panose="02040602050305030304" pitchFamily="18" charset="0"/>
              </a:rPr>
              <a:t>	2. </a:t>
            </a:r>
            <a:r>
              <a:rPr lang="sk-SK" dirty="0" err="1">
                <a:latin typeface="Book Antiqua" panose="02040602050305030304" pitchFamily="18" charset="0"/>
              </a:rPr>
              <a:t>Harajdová</a:t>
            </a:r>
            <a:r>
              <a:rPr lang="sk-SK" dirty="0">
                <a:latin typeface="Book Antiqua" panose="02040602050305030304" pitchFamily="18" charset="0"/>
              </a:rPr>
              <a:t> </a:t>
            </a:r>
            <a:r>
              <a:rPr lang="sk-SK" dirty="0" err="1">
                <a:latin typeface="Book Antiqua" panose="02040602050305030304" pitchFamily="18" charset="0"/>
              </a:rPr>
              <a:t>Réka</a:t>
            </a:r>
            <a:r>
              <a:rPr lang="sk-SK" dirty="0">
                <a:latin typeface="Book Antiqua" panose="02040602050305030304" pitchFamily="18" charset="0"/>
              </a:rPr>
              <a:t> (</a:t>
            </a:r>
            <a:r>
              <a:rPr lang="sk-SK" dirty="0" err="1">
                <a:latin typeface="Book Antiqua" panose="02040602050305030304" pitchFamily="18" charset="0"/>
              </a:rPr>
              <a:t>P.Onuščák</a:t>
            </a:r>
            <a:r>
              <a:rPr lang="sk-SK" dirty="0">
                <a:latin typeface="Book Antiqua" panose="02040602050305030304" pitchFamily="18" charset="0"/>
              </a:rPr>
              <a:t>)</a:t>
            </a:r>
            <a:br>
              <a:rPr lang="sk-SK" dirty="0">
                <a:latin typeface="Book Antiqua" panose="02040602050305030304" pitchFamily="18" charset="0"/>
              </a:rPr>
            </a:br>
            <a:r>
              <a:rPr lang="sk-SK" dirty="0">
                <a:latin typeface="Book Antiqua" panose="02040602050305030304" pitchFamily="18" charset="0"/>
              </a:rPr>
              <a:t>	3. </a:t>
            </a:r>
            <a:r>
              <a:rPr lang="sk-SK" dirty="0" err="1">
                <a:latin typeface="Book Antiqua" panose="02040602050305030304" pitchFamily="18" charset="0"/>
              </a:rPr>
              <a:t>Maruscák</a:t>
            </a:r>
            <a:r>
              <a:rPr lang="sk-SK" dirty="0">
                <a:latin typeface="Book Antiqua" panose="02040602050305030304" pitchFamily="18" charset="0"/>
              </a:rPr>
              <a:t> Ladislav (</a:t>
            </a:r>
            <a:r>
              <a:rPr lang="sk-SK" dirty="0" err="1">
                <a:latin typeface="Book Antiqua" panose="02040602050305030304" pitchFamily="18" charset="0"/>
              </a:rPr>
              <a:t>P.Onuščák</a:t>
            </a:r>
            <a:r>
              <a:rPr lang="sk-SK" dirty="0">
                <a:latin typeface="Book Antiqua" panose="02040602050305030304" pitchFamily="18" charset="0"/>
              </a:rPr>
              <a:t>/Peter Ivanko)</a:t>
            </a:r>
            <a:br>
              <a:rPr lang="sk-SK" dirty="0">
                <a:latin typeface="Book Antiqua" panose="02040602050305030304" pitchFamily="18" charset="0"/>
              </a:rPr>
            </a:br>
            <a:r>
              <a:rPr lang="sk-SK" dirty="0">
                <a:latin typeface="Book Antiqua" panose="02040602050305030304" pitchFamily="18" charset="0"/>
              </a:rPr>
              <a:t>	3. </a:t>
            </a:r>
            <a:r>
              <a:rPr lang="sk-SK" dirty="0" err="1">
                <a:latin typeface="Book Antiqua" panose="02040602050305030304" pitchFamily="18" charset="0"/>
              </a:rPr>
              <a:t>Rýzková</a:t>
            </a:r>
            <a:r>
              <a:rPr lang="sk-SK" dirty="0">
                <a:latin typeface="Book Antiqua" panose="02040602050305030304" pitchFamily="18" charset="0"/>
              </a:rPr>
              <a:t> Sabína (Pavol </a:t>
            </a:r>
            <a:r>
              <a:rPr lang="sk-SK" dirty="0" err="1">
                <a:latin typeface="Book Antiqua" panose="02040602050305030304" pitchFamily="18" charset="0"/>
              </a:rPr>
              <a:t>Trajlínek</a:t>
            </a:r>
            <a:r>
              <a:rPr lang="sk-SK" dirty="0">
                <a:latin typeface="Book Antiqua" panose="02040602050305030304" pitchFamily="18" charset="0"/>
              </a:rPr>
              <a:t>)</a:t>
            </a:r>
            <a:br>
              <a:rPr lang="sk-SK" dirty="0">
                <a:latin typeface="Book Antiqua" panose="02040602050305030304" pitchFamily="18" charset="0"/>
              </a:rPr>
            </a:br>
            <a:r>
              <a:rPr lang="sk-SK" dirty="0">
                <a:latin typeface="Book Antiqua" panose="02040602050305030304" pitchFamily="18" charset="0"/>
              </a:rPr>
              <a:t>Ďalej bez udania poradia:  </a:t>
            </a:r>
            <a:r>
              <a:rPr lang="sk-SK" dirty="0" err="1">
                <a:latin typeface="Book Antiqua" panose="02040602050305030304" pitchFamily="18" charset="0"/>
              </a:rPr>
              <a:t>Nitecki</a:t>
            </a:r>
            <a:r>
              <a:rPr lang="sk-SK" dirty="0">
                <a:latin typeface="Book Antiqua" panose="02040602050305030304" pitchFamily="18" charset="0"/>
              </a:rPr>
              <a:t> Patrik (Adrián Polakovič), Janíčko Adam (</a:t>
            </a:r>
            <a:r>
              <a:rPr lang="sk-SK" dirty="0" err="1">
                <a:latin typeface="Book Antiqua" panose="02040602050305030304" pitchFamily="18" charset="0"/>
              </a:rPr>
              <a:t>J.Kolozsy</a:t>
            </a:r>
            <a:r>
              <a:rPr lang="sk-SK" dirty="0">
                <a:latin typeface="Book Antiqua" panose="02040602050305030304" pitchFamily="18" charset="0"/>
              </a:rPr>
              <a:t>)</a:t>
            </a:r>
          </a:p>
          <a:p>
            <a:pPr marL="0" indent="0">
              <a:buNone/>
            </a:pPr>
            <a:r>
              <a:rPr lang="sk-SK" dirty="0">
                <a:latin typeface="Book Antiqua" panose="02040602050305030304" pitchFamily="18" charset="0"/>
              </a:rPr>
              <a:t>Rozhodca : </a:t>
            </a:r>
            <a:r>
              <a:rPr lang="sk-SK" dirty="0" err="1">
                <a:latin typeface="Book Antiqua" panose="02040602050305030304" pitchFamily="18" charset="0"/>
              </a:rPr>
              <a:t>Babinčák</a:t>
            </a:r>
            <a:r>
              <a:rPr lang="sk-SK" dirty="0">
                <a:latin typeface="Book Antiqua" panose="02040602050305030304" pitchFamily="18" charset="0"/>
              </a:rPr>
              <a:t> Rastislav</a:t>
            </a:r>
          </a:p>
          <a:p>
            <a:pPr marL="0" indent="0">
              <a:buNone/>
            </a:pPr>
            <a:r>
              <a:rPr lang="sk-SK" b="1" dirty="0">
                <a:latin typeface="Book Antiqua" panose="02040602050305030304" pitchFamily="18" charset="0"/>
              </a:rPr>
              <a:t>Kluby</a:t>
            </a:r>
            <a:r>
              <a:rPr lang="sk-SK" dirty="0">
                <a:latin typeface="Book Antiqua" panose="02040602050305030304" pitchFamily="18" charset="0"/>
              </a:rPr>
              <a:t> (poradie v </a:t>
            </a:r>
            <a:r>
              <a:rPr lang="sk-SK" dirty="0" err="1">
                <a:latin typeface="Book Antiqua" panose="02040602050305030304" pitchFamily="18" charset="0"/>
              </a:rPr>
              <a:t>Open</a:t>
            </a:r>
            <a:r>
              <a:rPr lang="sk-SK" dirty="0">
                <a:latin typeface="Book Antiqua" panose="02040602050305030304" pitchFamily="18" charset="0"/>
              </a:rPr>
              <a:t> lige SZKB 2018):</a:t>
            </a:r>
            <a:br>
              <a:rPr lang="sk-SK" dirty="0">
                <a:latin typeface="Book Antiqua" panose="02040602050305030304" pitchFamily="18" charset="0"/>
              </a:rPr>
            </a:br>
            <a:r>
              <a:rPr lang="sk-SK" dirty="0">
                <a:latin typeface="Book Antiqua" panose="02040602050305030304" pitchFamily="18" charset="0"/>
              </a:rPr>
              <a:t>1. Panter Prešov</a:t>
            </a:r>
            <a:br>
              <a:rPr lang="sk-SK" dirty="0">
                <a:latin typeface="Book Antiqua" panose="02040602050305030304" pitchFamily="18" charset="0"/>
              </a:rPr>
            </a:br>
            <a:r>
              <a:rPr lang="sk-SK" dirty="0">
                <a:latin typeface="Book Antiqua" panose="02040602050305030304" pitchFamily="18" charset="0"/>
              </a:rPr>
              <a:t>2. </a:t>
            </a:r>
            <a:r>
              <a:rPr lang="sk-SK" dirty="0" err="1">
                <a:latin typeface="Book Antiqua" panose="02040602050305030304" pitchFamily="18" charset="0"/>
              </a:rPr>
              <a:t>Guard</a:t>
            </a:r>
            <a:r>
              <a:rPr lang="sk-SK" dirty="0">
                <a:latin typeface="Book Antiqua" panose="02040602050305030304" pitchFamily="18" charset="0"/>
              </a:rPr>
              <a:t> Košice</a:t>
            </a:r>
            <a:br>
              <a:rPr lang="sk-SK" dirty="0">
                <a:latin typeface="Book Antiqua" panose="02040602050305030304" pitchFamily="18" charset="0"/>
              </a:rPr>
            </a:br>
            <a:r>
              <a:rPr lang="sk-SK" dirty="0">
                <a:latin typeface="Book Antiqua" panose="02040602050305030304" pitchFamily="18" charset="0"/>
              </a:rPr>
              <a:t>3. </a:t>
            </a:r>
            <a:r>
              <a:rPr lang="sk-SK" dirty="0" err="1">
                <a:latin typeface="Book Antiqua" panose="02040602050305030304" pitchFamily="18" charset="0"/>
              </a:rPr>
              <a:t>Leon</a:t>
            </a:r>
            <a:r>
              <a:rPr lang="sk-SK" dirty="0">
                <a:latin typeface="Book Antiqua" panose="02040602050305030304" pitchFamily="18" charset="0"/>
              </a:rPr>
              <a:t> Revúca</a:t>
            </a:r>
          </a:p>
          <a:p>
            <a:endParaRPr lang="sk-SK" dirty="0"/>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4076407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p:txBody>
          <a:bodyPr>
            <a:normAutofit fontScale="92500"/>
          </a:bodyPr>
          <a:lstStyle/>
          <a:p>
            <a:pPr marL="0" indent="0">
              <a:buNone/>
            </a:pPr>
            <a:r>
              <a:rPr lang="sk-SK" i="1" u="sng" dirty="0">
                <a:latin typeface="Book Antiqua" panose="02040602050305030304" pitchFamily="18" charset="0"/>
              </a:rPr>
              <a:t>Jednotlivý priebeh kôl a turnajov :</a:t>
            </a:r>
            <a:endParaRPr lang="sk-SK" dirty="0">
              <a:latin typeface="Book Antiqua" panose="02040602050305030304" pitchFamily="18" charset="0"/>
            </a:endParaRPr>
          </a:p>
          <a:p>
            <a:r>
              <a:rPr lang="sk-SK" b="1" dirty="0">
                <a:latin typeface="Book Antiqua" panose="02040602050305030304" pitchFamily="18" charset="0"/>
              </a:rPr>
              <a:t>1 .kole </a:t>
            </a:r>
            <a:r>
              <a:rPr lang="sk-SK" b="1" dirty="0" err="1">
                <a:latin typeface="Book Antiqua" panose="02040602050305030304" pitchFamily="18" charset="0"/>
              </a:rPr>
              <a:t>Open</a:t>
            </a:r>
            <a:r>
              <a:rPr lang="sk-SK" b="1" dirty="0">
                <a:latin typeface="Book Antiqua" panose="02040602050305030304" pitchFamily="18" charset="0"/>
              </a:rPr>
              <a:t> ligy SZKB 2019		</a:t>
            </a:r>
          </a:p>
          <a:p>
            <a:pPr marL="0" indent="0">
              <a:buNone/>
            </a:pPr>
            <a:r>
              <a:rPr lang="sk-SK" dirty="0">
                <a:latin typeface="Book Antiqua" panose="02040602050305030304" pitchFamily="18" charset="0"/>
              </a:rPr>
              <a:t>1 .kole </a:t>
            </a:r>
            <a:r>
              <a:rPr lang="sk-SK" dirty="0" err="1">
                <a:latin typeface="Book Antiqua" panose="02040602050305030304" pitchFamily="18" charset="0"/>
              </a:rPr>
              <a:t>Open</a:t>
            </a:r>
            <a:r>
              <a:rPr lang="sk-SK" dirty="0">
                <a:latin typeface="Book Antiqua" panose="02040602050305030304" pitchFamily="18" charset="0"/>
              </a:rPr>
              <a:t> ligy SZKB v Košiciach, 26.1.2019 na ktorom sa zúčastnilo 159 pretekárov (281 štartov) z 31 klubov 3 štátov (Slovensko, Poľsko, Ukrajina) je nový rekord ligy. </a:t>
            </a:r>
          </a:p>
          <a:p>
            <a:pPr marL="0" indent="0">
              <a:buNone/>
            </a:pPr>
            <a:r>
              <a:rPr lang="sk-SK" b="1" dirty="0">
                <a:latin typeface="Book Antiqua" panose="02040602050305030304" pitchFamily="18" charset="0"/>
              </a:rPr>
              <a:t> </a:t>
            </a:r>
            <a:endParaRPr lang="sk-SK" dirty="0">
              <a:latin typeface="Book Antiqua" panose="02040602050305030304" pitchFamily="18" charset="0"/>
            </a:endParaRPr>
          </a:p>
          <a:p>
            <a:r>
              <a:rPr lang="sk-SK" b="1" dirty="0">
                <a:latin typeface="Book Antiqua" panose="02040602050305030304" pitchFamily="18" charset="0"/>
              </a:rPr>
              <a:t>Slovak </a:t>
            </a:r>
            <a:r>
              <a:rPr lang="sk-SK" b="1" dirty="0" err="1">
                <a:latin typeface="Book Antiqua" panose="02040602050305030304" pitchFamily="18" charset="0"/>
              </a:rPr>
              <a:t>Open</a:t>
            </a:r>
            <a:r>
              <a:rPr lang="sk-SK" b="1" dirty="0">
                <a:latin typeface="Book Antiqua" panose="02040602050305030304" pitchFamily="18" charset="0"/>
              </a:rPr>
              <a:t> 2019</a:t>
            </a:r>
            <a:r>
              <a:rPr lang="sk-SK" dirty="0">
                <a:latin typeface="Book Antiqua" panose="02040602050305030304" pitchFamily="18" charset="0"/>
              </a:rPr>
              <a:t>		</a:t>
            </a:r>
          </a:p>
          <a:p>
            <a:pPr marL="0" indent="0">
              <a:buNone/>
            </a:pPr>
            <a:r>
              <a:rPr lang="sk-SK" dirty="0">
                <a:latin typeface="Book Antiqua" panose="02040602050305030304" pitchFamily="18" charset="0"/>
              </a:rPr>
              <a:t>Jubilejný 20.ročník WAKO medzinárodného turnaja </a:t>
            </a:r>
            <a:r>
              <a:rPr lang="sk-SK" b="1" dirty="0">
                <a:latin typeface="Book Antiqua" panose="02040602050305030304" pitchFamily="18" charset="0"/>
              </a:rPr>
              <a:t>Slovak </a:t>
            </a:r>
            <a:r>
              <a:rPr lang="sk-SK" b="1" dirty="0" err="1">
                <a:latin typeface="Book Antiqua" panose="02040602050305030304" pitchFamily="18" charset="0"/>
              </a:rPr>
              <a:t>Open</a:t>
            </a:r>
            <a:r>
              <a:rPr lang="sk-SK" b="1" dirty="0">
                <a:latin typeface="Book Antiqua" panose="02040602050305030304" pitchFamily="18" charset="0"/>
              </a:rPr>
              <a:t> 2019</a:t>
            </a:r>
            <a:r>
              <a:rPr lang="sk-SK" dirty="0">
                <a:latin typeface="Book Antiqua" panose="02040602050305030304" pitchFamily="18" charset="0"/>
              </a:rPr>
              <a:t> , organizovaného Slovenským zväzom kickboxu, sa konal v dňoch 15.-17. februára 2019 v bratislavskej v športovej hale Mladosť. Táto udalosť počas dvoch dní prilákala ohromný počet 518 bojovníkov s 903 štartmi z 91 klubov a 7 krajín! Bola to zatiaľ najvyššia účasť súťažiacich na tomto turnaji. OV zvládol priebeh turnaja bezproblémovo. </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3309249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p:txBody>
          <a:bodyPr/>
          <a:lstStyle/>
          <a:p>
            <a:r>
              <a:rPr lang="sk-SK" b="1" dirty="0">
                <a:latin typeface="Book Antiqua" panose="02040602050305030304" pitchFamily="18" charset="0"/>
              </a:rPr>
              <a:t>2.kolo </a:t>
            </a:r>
            <a:r>
              <a:rPr lang="sk-SK" b="1" dirty="0" err="1">
                <a:latin typeface="Book Antiqua" panose="02040602050305030304" pitchFamily="18" charset="0"/>
              </a:rPr>
              <a:t>Open</a:t>
            </a:r>
            <a:r>
              <a:rPr lang="sk-SK" b="1" dirty="0">
                <a:latin typeface="Book Antiqua" panose="02040602050305030304" pitchFamily="18" charset="0"/>
              </a:rPr>
              <a:t> ligy SZKB</a:t>
            </a:r>
            <a:r>
              <a:rPr lang="sk-SK" dirty="0">
                <a:latin typeface="Book Antiqua" panose="02040602050305030304" pitchFamily="18" charset="0"/>
              </a:rPr>
              <a:t> </a:t>
            </a:r>
          </a:p>
          <a:p>
            <a:pPr marL="0" indent="0">
              <a:buNone/>
            </a:pPr>
            <a:r>
              <a:rPr lang="sk-SK" dirty="0">
                <a:latin typeface="Book Antiqua" panose="02040602050305030304" pitchFamily="18" charset="0"/>
              </a:rPr>
              <a:t>23.3.2019 sa </a:t>
            </a:r>
            <a:r>
              <a:rPr lang="sk-SK" dirty="0" err="1">
                <a:latin typeface="Book Antiqua" panose="02040602050305030304" pitchFamily="18" charset="0"/>
              </a:rPr>
              <a:t>usktočnilo</a:t>
            </a:r>
            <a:r>
              <a:rPr lang="sk-SK" dirty="0">
                <a:latin typeface="Book Antiqua" panose="02040602050305030304" pitchFamily="18" charset="0"/>
              </a:rPr>
              <a:t>  v  </a:t>
            </a:r>
            <a:r>
              <a:rPr lang="sk-SK" dirty="0" err="1">
                <a:latin typeface="Book Antiqua" panose="02040602050305030304" pitchFamily="18" charset="0"/>
              </a:rPr>
              <a:t>Arene</a:t>
            </a:r>
            <a:r>
              <a:rPr lang="sk-SK" dirty="0">
                <a:latin typeface="Book Antiqua" panose="02040602050305030304" pitchFamily="18" charset="0"/>
              </a:rPr>
              <a:t> Poprad </a:t>
            </a:r>
            <a:r>
              <a:rPr lang="sk-SK" b="1" dirty="0">
                <a:latin typeface="Book Antiqua" panose="02040602050305030304" pitchFamily="18" charset="0"/>
              </a:rPr>
              <a:t>2.kolo </a:t>
            </a:r>
            <a:r>
              <a:rPr lang="sk-SK" b="1" dirty="0" err="1">
                <a:latin typeface="Book Antiqua" panose="02040602050305030304" pitchFamily="18" charset="0"/>
              </a:rPr>
              <a:t>Open</a:t>
            </a:r>
            <a:r>
              <a:rPr lang="sk-SK" b="1" dirty="0">
                <a:latin typeface="Book Antiqua" panose="02040602050305030304" pitchFamily="18" charset="0"/>
              </a:rPr>
              <a:t> ligy SZKB</a:t>
            </a:r>
            <a:r>
              <a:rPr lang="sk-SK" dirty="0">
                <a:latin typeface="Book Antiqua" panose="02040602050305030304" pitchFamily="18" charset="0"/>
              </a:rPr>
              <a:t>  za účasti 129 štartujúcich  (209 štartov)  z 28 klubov Slovenska a Poľska. Poďakovanie patrí, usporiadateľskému klubu </a:t>
            </a:r>
            <a:r>
              <a:rPr lang="sk-SK" dirty="0" err="1">
                <a:latin typeface="Book Antiqua" panose="02040602050305030304" pitchFamily="18" charset="0"/>
              </a:rPr>
              <a:t>Paga</a:t>
            </a:r>
            <a:r>
              <a:rPr lang="sk-SK" dirty="0">
                <a:latin typeface="Book Antiqua" panose="02040602050305030304" pitchFamily="18" charset="0"/>
              </a:rPr>
              <a:t> </a:t>
            </a:r>
            <a:r>
              <a:rPr lang="sk-SK" dirty="0" err="1">
                <a:latin typeface="Book Antiqua" panose="02040602050305030304" pitchFamily="18" charset="0"/>
              </a:rPr>
              <a:t>Gym</a:t>
            </a:r>
            <a:r>
              <a:rPr lang="sk-SK" dirty="0">
                <a:latin typeface="Book Antiqua" panose="02040602050305030304" pitchFamily="18" charset="0"/>
              </a:rPr>
              <a:t> Poprad, ktorý umiestnením súťaže do </a:t>
            </a:r>
            <a:r>
              <a:rPr lang="sk-SK" dirty="0" err="1">
                <a:latin typeface="Book Antiqua" panose="02040602050305030304" pitchFamily="18" charset="0"/>
              </a:rPr>
              <a:t>Areny</a:t>
            </a:r>
            <a:r>
              <a:rPr lang="sk-SK" dirty="0">
                <a:latin typeface="Book Antiqua" panose="02040602050305030304" pitchFamily="18" charset="0"/>
              </a:rPr>
              <a:t> Poprad vytvoril veľmi dôstojné prostredie pre súťaž. Priebeh bol plynulí a nenastali žiadne komplikácie. </a:t>
            </a:r>
          </a:p>
          <a:p>
            <a:r>
              <a:rPr lang="sk-SK" b="1" dirty="0">
                <a:latin typeface="Book Antiqua" panose="02040602050305030304" pitchFamily="18" charset="0"/>
              </a:rPr>
              <a:t>Turnaj olympijských nádejí - sobota, 27.apríl 2019 v Prešov</a:t>
            </a:r>
            <a:endParaRPr lang="sk-SK" dirty="0">
              <a:latin typeface="Book Antiqua" panose="02040602050305030304" pitchFamily="18" charset="0"/>
            </a:endParaRPr>
          </a:p>
          <a:p>
            <a:pPr marL="0" indent="0">
              <a:buNone/>
            </a:pPr>
            <a:r>
              <a:rPr lang="sk-SK" dirty="0">
                <a:latin typeface="Book Antiqua" panose="02040602050305030304" pitchFamily="18" charset="0"/>
              </a:rPr>
              <a:t>27.4.2019 sa v Prešove uskutočnil pilotný projekt nižších Slovenských súťaží pre začiatočníkov, ktorý sa uskutočnil za celkom dobrej účasti.   40 pretekárov z 21 klubov v 90 štartoch si zmerali svoje sily a po prvý krát sa tak mohli oboznámiť so zápasením v jednotlivých disciplínach kickboxu.</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1257868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A8B8C0-BF52-4210-8E80-C737575B7716}"/>
              </a:ext>
            </a:extLst>
          </p:cNvPr>
          <p:cNvSpPr>
            <a:spLocks noGrp="1"/>
          </p:cNvSpPr>
          <p:nvPr>
            <p:ph type="title"/>
          </p:nvPr>
        </p:nvSpPr>
        <p:spPr/>
        <p:txBody>
          <a:bodyPr>
            <a:normAutofit/>
          </a:bodyPr>
          <a:lstStyle/>
          <a:p>
            <a:r>
              <a:rPr lang="sk-SK" sz="4800" b="1" dirty="0">
                <a:solidFill>
                  <a:schemeClr val="accent1">
                    <a:lumMod val="75000"/>
                  </a:schemeClr>
                </a:solidFill>
                <a:latin typeface="Book Antiqua" panose="02040602050305030304" pitchFamily="18" charset="0"/>
              </a:rPr>
              <a:t>KOMISIE SZKB</a:t>
            </a:r>
            <a:endParaRPr lang="sk-SK" sz="4800" dirty="0">
              <a:solidFill>
                <a:schemeClr val="accent1">
                  <a:lumMod val="75000"/>
                </a:schemeClr>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3ECDA9C0-3A94-4B93-A902-43A785A73D6A}"/>
              </a:ext>
            </a:extLst>
          </p:cNvPr>
          <p:cNvSpPr>
            <a:spLocks noGrp="1"/>
          </p:cNvSpPr>
          <p:nvPr>
            <p:ph idx="1"/>
          </p:nvPr>
        </p:nvSpPr>
        <p:spPr>
          <a:xfrm>
            <a:off x="677333" y="1571911"/>
            <a:ext cx="9183103" cy="4989145"/>
          </a:xfrm>
        </p:spPr>
        <p:txBody>
          <a:bodyPr>
            <a:normAutofit/>
          </a:bodyPr>
          <a:lstStyle/>
          <a:p>
            <a:pPr marL="0" indent="0">
              <a:buNone/>
            </a:pPr>
            <a:r>
              <a:rPr lang="pl-PL" sz="4400" b="1" dirty="0">
                <a:solidFill>
                  <a:srgbClr val="000000"/>
                </a:solidFill>
                <a:latin typeface="Book Antiqua" panose="02040602050305030304" pitchFamily="18" charset="0"/>
                <a:cs typeface="Arial" panose="020B0604020202020204" pitchFamily="34" charset="0"/>
              </a:rPr>
              <a:t>1. Komisia rozhodcov</a:t>
            </a:r>
          </a:p>
          <a:p>
            <a:pPr marL="0" indent="0">
              <a:buNone/>
            </a:pPr>
            <a:r>
              <a:rPr lang="pl-PL" sz="4400" b="1" dirty="0">
                <a:solidFill>
                  <a:srgbClr val="000000"/>
                </a:solidFill>
                <a:latin typeface="Book Antiqua" panose="02040602050305030304" pitchFamily="18" charset="0"/>
                <a:cs typeface="Arial" panose="020B0604020202020204" pitchFamily="34" charset="0"/>
              </a:rPr>
              <a:t>2. Športovo technická komisia</a:t>
            </a:r>
          </a:p>
          <a:p>
            <a:pPr marL="0" indent="0">
              <a:buNone/>
            </a:pPr>
            <a:r>
              <a:rPr lang="pl-PL" sz="4400" b="1" dirty="0">
                <a:solidFill>
                  <a:srgbClr val="000000"/>
                </a:solidFill>
                <a:latin typeface="Book Antiqua" panose="02040602050305030304" pitchFamily="18" charset="0"/>
                <a:cs typeface="Arial" panose="020B0604020202020204" pitchFamily="34" charset="0"/>
              </a:rPr>
              <a:t>3. Matrika</a:t>
            </a:r>
          </a:p>
          <a:p>
            <a:pPr marL="0" indent="0">
              <a:buNone/>
            </a:pPr>
            <a:r>
              <a:rPr lang="pl-PL" sz="4400" b="1" dirty="0">
                <a:solidFill>
                  <a:srgbClr val="000000"/>
                </a:solidFill>
                <a:latin typeface="Book Antiqua" panose="02040602050305030304" pitchFamily="18" charset="0"/>
                <a:cs typeface="Arial" panose="020B0604020202020204" pitchFamily="34" charset="0"/>
              </a:rPr>
              <a:t>4. Trénersko metodická komisia</a:t>
            </a:r>
          </a:p>
          <a:p>
            <a:endParaRPr lang="pl-PL" dirty="0">
              <a:solidFill>
                <a:srgbClr val="000000"/>
              </a:solidFill>
              <a:latin typeface="Book Antiqua" panose="02040602050305030304" pitchFamily="18" charset="0"/>
              <a:cs typeface="Arial" panose="020B0604020202020204" pitchFamily="34" charset="0"/>
            </a:endParaRPr>
          </a:p>
        </p:txBody>
      </p:sp>
      <p:pic>
        <p:nvPicPr>
          <p:cNvPr id="4" name="Obrázok 3">
            <a:extLst>
              <a:ext uri="{FF2B5EF4-FFF2-40B4-BE49-F238E27FC236}">
                <a16:creationId xmlns:a16="http://schemas.microsoft.com/office/drawing/2014/main" id="{0D9EC757-3DB1-4B48-A1C1-38197CFE9319}"/>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589856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a:xfrm>
            <a:off x="677334" y="1838227"/>
            <a:ext cx="8596668" cy="4760536"/>
          </a:xfrm>
        </p:spPr>
        <p:txBody>
          <a:bodyPr>
            <a:normAutofit fontScale="92500" lnSpcReduction="10000"/>
          </a:bodyPr>
          <a:lstStyle/>
          <a:p>
            <a:r>
              <a:rPr lang="sk-SK" b="1" dirty="0">
                <a:latin typeface="Book Antiqua" panose="02040602050305030304" pitchFamily="18" charset="0"/>
              </a:rPr>
              <a:t>Majstrovstvá Slovenska 2019 - 8.6.2019 Levice</a:t>
            </a:r>
          </a:p>
          <a:p>
            <a:pPr marL="0" indent="0">
              <a:buNone/>
            </a:pPr>
            <a:r>
              <a:rPr lang="sk-SK" dirty="0">
                <a:latin typeface="Book Antiqua" panose="02040602050305030304" pitchFamily="18" charset="0"/>
              </a:rPr>
              <a:t>V sobotu, 8.júna 2019, sa v mestskej športovej hale v Leviciach uskutočnili SZKB </a:t>
            </a:r>
            <a:r>
              <a:rPr lang="sk-SK" b="1" dirty="0">
                <a:latin typeface="Book Antiqua" panose="02040602050305030304" pitchFamily="18" charset="0"/>
              </a:rPr>
              <a:t>Majstrovstvá SR</a:t>
            </a:r>
            <a:r>
              <a:rPr lang="sk-SK" dirty="0">
                <a:latin typeface="Book Antiqua" panose="02040602050305030304" pitchFamily="18" charset="0"/>
              </a:rPr>
              <a:t> v kickboxe v rekordnej účasti 194 pretekárov (360 štartov) z 30 klubov SZKB.</a:t>
            </a:r>
          </a:p>
          <a:p>
            <a:r>
              <a:rPr lang="sk-SK" b="1" dirty="0">
                <a:latin typeface="Book Antiqua" panose="02040602050305030304" pitchFamily="18" charset="0"/>
              </a:rPr>
              <a:t>3.kolo </a:t>
            </a:r>
            <a:r>
              <a:rPr lang="sk-SK" b="1" dirty="0" err="1">
                <a:latin typeface="Book Antiqua" panose="02040602050305030304" pitchFamily="18" charset="0"/>
              </a:rPr>
              <a:t>Open</a:t>
            </a:r>
            <a:r>
              <a:rPr lang="sk-SK" b="1" dirty="0">
                <a:latin typeface="Book Antiqua" panose="02040602050305030304" pitchFamily="18" charset="0"/>
              </a:rPr>
              <a:t> ligy SZKB</a:t>
            </a:r>
          </a:p>
          <a:p>
            <a:pPr marL="0" indent="0">
              <a:buNone/>
            </a:pPr>
            <a:r>
              <a:rPr lang="sk-SK" dirty="0">
                <a:latin typeface="Book Antiqua" panose="02040602050305030304" pitchFamily="18" charset="0"/>
              </a:rPr>
              <a:t>V sobotu 9.11.2019 sa v prešovskej športovej hale ZŠ Sibírska uskutočnilo</a:t>
            </a:r>
            <a:r>
              <a:rPr lang="sk-SK" b="1" dirty="0">
                <a:latin typeface="Book Antiqua" panose="02040602050305030304" pitchFamily="18" charset="0"/>
              </a:rPr>
              <a:t> </a:t>
            </a:r>
            <a:r>
              <a:rPr lang="sk-SK" dirty="0">
                <a:latin typeface="Book Antiqua" panose="02040602050305030304" pitchFamily="18" charset="0"/>
              </a:rPr>
              <a:t>3.kolo </a:t>
            </a:r>
            <a:r>
              <a:rPr lang="sk-SK" dirty="0" err="1">
                <a:latin typeface="Book Antiqua" panose="02040602050305030304" pitchFamily="18" charset="0"/>
              </a:rPr>
              <a:t>Open</a:t>
            </a:r>
            <a:r>
              <a:rPr lang="sk-SK" dirty="0">
                <a:latin typeface="Book Antiqua" panose="02040602050305030304" pitchFamily="18" charset="0"/>
              </a:rPr>
              <a:t> ligy SZKB za účasti 154 súťažiacich (284 štartov) z 26 klubov 3 krajín (SVK, UKR, POL). Veľmi dobre zorganizované kolo s veľmi dobrou účasťou predstavilo mnoho nových tvárí ako v mládežníckych, tak i v seniorských kategóriách v medzinárodnej konkurencii pretekárov z Ukrajiny a Poľska. </a:t>
            </a:r>
          </a:p>
          <a:p>
            <a:pPr marL="0" indent="0">
              <a:buNone/>
            </a:pPr>
            <a:r>
              <a:rPr lang="sk-SK" dirty="0">
                <a:latin typeface="Book Antiqua" panose="02040602050305030304" pitchFamily="18" charset="0"/>
              </a:rPr>
              <a:t>	V ročníku 2019 je zvýšený počet klubov a pretekárov čo sa odzrkadlilo na účasti na jednotlivých kolách. V novom ročníku sme pridali o jedno kolo viac aby pretekári si mohli vyskúšať na domácej pôde svoju pripravenosť a častejšie sa tak zapojiť do kolotoča súťaží. Po skúsenostiach z prvého kola turnaja olympijských nádejí sme upravili nižší  typ klubových turnajov aby sa začínajúci pretekári ľahšie zapojili do projektu </a:t>
            </a:r>
            <a:r>
              <a:rPr lang="sk-SK" dirty="0" err="1">
                <a:latin typeface="Book Antiqua" panose="02040602050305030304" pitchFamily="18" charset="0"/>
              </a:rPr>
              <a:t>Open</a:t>
            </a:r>
            <a:r>
              <a:rPr lang="sk-SK" dirty="0">
                <a:latin typeface="Book Antiqua" panose="02040602050305030304" pitchFamily="18" charset="0"/>
              </a:rPr>
              <a:t> ligy SZKB. Pre viaceré kluby je potrebné sa začať realizovať na domácich turnajoch a neskôr až na medzinárodných. </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201605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a:xfrm>
            <a:off x="677334" y="1781667"/>
            <a:ext cx="8596668" cy="4920792"/>
          </a:xfrm>
        </p:spPr>
        <p:txBody>
          <a:bodyPr>
            <a:normAutofit fontScale="55000" lnSpcReduction="20000"/>
          </a:bodyPr>
          <a:lstStyle/>
          <a:p>
            <a:pPr marL="0" indent="0">
              <a:buNone/>
            </a:pPr>
            <a:r>
              <a:rPr lang="sk-SK" sz="2500" b="1" i="1" u="sng" dirty="0">
                <a:latin typeface="Book Antiqua" panose="02040602050305030304" pitchFamily="18" charset="0"/>
              </a:rPr>
              <a:t>Sezóna 2018</a:t>
            </a:r>
            <a:endParaRPr lang="sk-SK" sz="2500" dirty="0">
              <a:latin typeface="Book Antiqua" panose="02040602050305030304" pitchFamily="18" charset="0"/>
            </a:endParaRPr>
          </a:p>
          <a:p>
            <a:pPr marL="0" indent="0">
              <a:buNone/>
            </a:pPr>
            <a:r>
              <a:rPr lang="sk-SK" sz="2500" b="1" i="1" u="sng" dirty="0">
                <a:latin typeface="Book Antiqua" panose="02040602050305030304" pitchFamily="18" charset="0"/>
              </a:rPr>
              <a:t>Najúspešnejší športovci, tréneri a rozhodca SZKB v roku 2018.</a:t>
            </a:r>
            <a:br>
              <a:rPr lang="sk-SK" sz="2500" dirty="0">
                <a:latin typeface="Book Antiqua" panose="02040602050305030304" pitchFamily="18" charset="0"/>
              </a:rPr>
            </a:br>
            <a:r>
              <a:rPr lang="sk-SK" sz="2500" dirty="0">
                <a:latin typeface="Book Antiqua" panose="02040602050305030304" pitchFamily="18" charset="0"/>
              </a:rPr>
              <a:t>	V piatok 19.1.2018 sa v Trenčíne uskutočnilo slávnostné vyhodnotenie najúspešnejších športovcov, trénerov a rozhodcu SZKB za rok 2017. Poradie bolo nasledovné:					 </a:t>
            </a:r>
          </a:p>
          <a:p>
            <a:pPr marL="0" indent="0">
              <a:buNone/>
            </a:pPr>
            <a:r>
              <a:rPr lang="sk-SK" sz="2500" dirty="0">
                <a:latin typeface="Book Antiqua" panose="02040602050305030304" pitchFamily="18" charset="0"/>
              </a:rPr>
              <a:t>MUŽI: </a:t>
            </a:r>
          </a:p>
          <a:p>
            <a:pPr marL="0" indent="0">
              <a:buNone/>
            </a:pPr>
            <a:r>
              <a:rPr lang="sk-SK" sz="2500" dirty="0">
                <a:latin typeface="Book Antiqua" panose="02040602050305030304" pitchFamily="18" charset="0"/>
              </a:rPr>
              <a:t>	1.Marek </a:t>
            </a:r>
            <a:r>
              <a:rPr lang="sk-SK" sz="2500" dirty="0" err="1">
                <a:latin typeface="Book Antiqua" panose="02040602050305030304" pitchFamily="18" charset="0"/>
              </a:rPr>
              <a:t>Karlík</a:t>
            </a:r>
            <a:r>
              <a:rPr lang="sk-SK" sz="2500" dirty="0">
                <a:latin typeface="Book Antiqua" panose="02040602050305030304" pitchFamily="18" charset="0"/>
              </a:rPr>
              <a:t> (tréner </a:t>
            </a:r>
            <a:r>
              <a:rPr lang="sk-SK" sz="2500" dirty="0" err="1">
                <a:latin typeface="Book Antiqua" panose="02040602050305030304" pitchFamily="18" charset="0"/>
              </a:rPr>
              <a:t>J.Kolozsy</a:t>
            </a:r>
            <a:r>
              <a:rPr lang="sk-SK" sz="2500" dirty="0">
                <a:latin typeface="Book Antiqua" panose="02040602050305030304" pitchFamily="18" charset="0"/>
              </a:rPr>
              <a:t>), 2.Michal </a:t>
            </a:r>
            <a:r>
              <a:rPr lang="sk-SK" sz="2500" dirty="0" err="1">
                <a:latin typeface="Book Antiqua" panose="02040602050305030304" pitchFamily="18" charset="0"/>
              </a:rPr>
              <a:t>Stričík</a:t>
            </a:r>
            <a:r>
              <a:rPr lang="sk-SK" sz="2500" dirty="0">
                <a:latin typeface="Book Antiqua" panose="02040602050305030304" pitchFamily="18" charset="0"/>
              </a:rPr>
              <a:t> (</a:t>
            </a:r>
            <a:r>
              <a:rPr lang="sk-SK" sz="2500" dirty="0" err="1">
                <a:latin typeface="Book Antiqua" panose="02040602050305030304" pitchFamily="18" charset="0"/>
              </a:rPr>
              <a:t>P.Bonk</a:t>
            </a:r>
            <a:r>
              <a:rPr lang="sk-SK" sz="2500" dirty="0">
                <a:latin typeface="Book Antiqua" panose="02040602050305030304" pitchFamily="18" charset="0"/>
              </a:rPr>
              <a:t>), 3.Pavol </a:t>
            </a:r>
            <a:r>
              <a:rPr lang="sk-SK" sz="2500" dirty="0" err="1">
                <a:latin typeface="Book Antiqua" panose="02040602050305030304" pitchFamily="18" charset="0"/>
              </a:rPr>
              <a:t>Garaj</a:t>
            </a:r>
            <a:r>
              <a:rPr lang="sk-SK" sz="2500" dirty="0">
                <a:latin typeface="Book Antiqua" panose="02040602050305030304" pitchFamily="18" charset="0"/>
              </a:rPr>
              <a:t> (</a:t>
            </a:r>
            <a:r>
              <a:rPr lang="sk-SK" sz="2500" dirty="0" err="1">
                <a:latin typeface="Book Antiqua" panose="02040602050305030304" pitchFamily="18" charset="0"/>
              </a:rPr>
              <a:t>L.Body</a:t>
            </a:r>
            <a:r>
              <a:rPr lang="sk-SK" sz="2500" dirty="0">
                <a:latin typeface="Book Antiqua" panose="02040602050305030304" pitchFamily="18" charset="0"/>
              </a:rPr>
              <a:t>), 4.Tomáš </a:t>
            </a:r>
            <a:r>
              <a:rPr lang="sk-SK" sz="2500" dirty="0" err="1">
                <a:latin typeface="Book Antiqua" panose="02040602050305030304" pitchFamily="18" charset="0"/>
              </a:rPr>
              <a:t>Tadlánek</a:t>
            </a:r>
            <a:r>
              <a:rPr lang="sk-SK" sz="2500" dirty="0">
                <a:latin typeface="Book Antiqua" panose="02040602050305030304" pitchFamily="18" charset="0"/>
              </a:rPr>
              <a:t>, 5.Jaroslav Paľa (</a:t>
            </a:r>
            <a:r>
              <a:rPr lang="sk-SK" sz="2500" dirty="0" err="1">
                <a:latin typeface="Book Antiqua" panose="02040602050305030304" pitchFamily="18" charset="0"/>
              </a:rPr>
              <a:t>M.Melko</a:t>
            </a:r>
            <a:r>
              <a:rPr lang="sk-SK" sz="2500" dirty="0">
                <a:latin typeface="Book Antiqua" panose="02040602050305030304" pitchFamily="18" charset="0"/>
              </a:rPr>
              <a:t>)										 </a:t>
            </a:r>
          </a:p>
          <a:p>
            <a:pPr marL="0" indent="0">
              <a:buNone/>
            </a:pPr>
            <a:r>
              <a:rPr lang="sk-SK" sz="2500" dirty="0">
                <a:latin typeface="Book Antiqua" panose="02040602050305030304" pitchFamily="18" charset="0"/>
              </a:rPr>
              <a:t>ŽENY: </a:t>
            </a:r>
          </a:p>
          <a:p>
            <a:pPr marL="0" indent="0">
              <a:buNone/>
            </a:pPr>
            <a:r>
              <a:rPr lang="sk-SK" sz="2500" dirty="0">
                <a:latin typeface="Book Antiqua" panose="02040602050305030304" pitchFamily="18" charset="0"/>
              </a:rPr>
              <a:t>	1.Monika Chochlíková (</a:t>
            </a:r>
            <a:r>
              <a:rPr lang="sk-SK" sz="2500" dirty="0" err="1">
                <a:latin typeface="Book Antiqua" panose="02040602050305030304" pitchFamily="18" charset="0"/>
              </a:rPr>
              <a:t>T.Tadlánek</a:t>
            </a:r>
            <a:r>
              <a:rPr lang="sk-SK" sz="2500" dirty="0">
                <a:latin typeface="Book Antiqua" panose="02040602050305030304" pitchFamily="18" charset="0"/>
              </a:rPr>
              <a:t>), 2.Veronika </a:t>
            </a:r>
            <a:r>
              <a:rPr lang="sk-SK" sz="2500" dirty="0" err="1">
                <a:latin typeface="Book Antiqua" panose="02040602050305030304" pitchFamily="18" charset="0"/>
              </a:rPr>
              <a:t>Cmárová</a:t>
            </a:r>
            <a:r>
              <a:rPr lang="sk-SK" sz="2500" dirty="0">
                <a:latin typeface="Book Antiqua" panose="02040602050305030304" pitchFamily="18" charset="0"/>
              </a:rPr>
              <a:t> (</a:t>
            </a:r>
            <a:r>
              <a:rPr lang="sk-SK" sz="2500" dirty="0" err="1">
                <a:latin typeface="Book Antiqua" panose="02040602050305030304" pitchFamily="18" charset="0"/>
              </a:rPr>
              <a:t>P.Onuščák</a:t>
            </a:r>
            <a:r>
              <a:rPr lang="sk-SK" sz="2500" dirty="0">
                <a:latin typeface="Book Antiqua" panose="02040602050305030304" pitchFamily="18" charset="0"/>
              </a:rPr>
              <a:t>), 3.Lucia </a:t>
            </a:r>
            <a:r>
              <a:rPr lang="sk-SK" sz="2500" dirty="0" err="1">
                <a:latin typeface="Book Antiqua" panose="02040602050305030304" pitchFamily="18" charset="0"/>
              </a:rPr>
              <a:t>Cmárová</a:t>
            </a:r>
            <a:r>
              <a:rPr lang="sk-SK" sz="2500" dirty="0">
                <a:latin typeface="Book Antiqua" panose="02040602050305030304" pitchFamily="18" charset="0"/>
              </a:rPr>
              <a:t> (</a:t>
            </a:r>
            <a:r>
              <a:rPr lang="sk-SK" sz="2500" dirty="0" err="1">
                <a:latin typeface="Book Antiqua" panose="02040602050305030304" pitchFamily="18" charset="0"/>
              </a:rPr>
              <a:t>P.Onuščák</a:t>
            </a:r>
            <a:r>
              <a:rPr lang="sk-SK" sz="2500" dirty="0">
                <a:latin typeface="Book Antiqua" panose="02040602050305030304" pitchFamily="18" charset="0"/>
              </a:rPr>
              <a:t>), 4.Alexandra </a:t>
            </a:r>
            <a:r>
              <a:rPr lang="sk-SK" sz="2500" dirty="0" err="1">
                <a:latin typeface="Book Antiqua" panose="02040602050305030304" pitchFamily="18" charset="0"/>
              </a:rPr>
              <a:t>Filipová</a:t>
            </a:r>
            <a:r>
              <a:rPr lang="sk-SK" sz="2500" dirty="0">
                <a:latin typeface="Book Antiqua" panose="02040602050305030304" pitchFamily="18" charset="0"/>
              </a:rPr>
              <a:t> (</a:t>
            </a:r>
            <a:r>
              <a:rPr lang="sk-SK" sz="2500" dirty="0" err="1">
                <a:latin typeface="Book Antiqua" panose="02040602050305030304" pitchFamily="18" charset="0"/>
              </a:rPr>
              <a:t>L.Cmárová</a:t>
            </a:r>
            <a:r>
              <a:rPr lang="sk-SK" sz="2500" dirty="0">
                <a:latin typeface="Book Antiqua" panose="02040602050305030304" pitchFamily="18" charset="0"/>
              </a:rPr>
              <a:t>), 5.Katarína Dovalová (</a:t>
            </a:r>
            <a:r>
              <a:rPr lang="sk-SK" sz="2500" dirty="0" err="1">
                <a:latin typeface="Book Antiqua" panose="02040602050305030304" pitchFamily="18" charset="0"/>
              </a:rPr>
              <a:t>M.Melko</a:t>
            </a:r>
            <a:r>
              <a:rPr lang="sk-SK" sz="2500" dirty="0">
                <a:latin typeface="Book Antiqua" panose="02040602050305030304" pitchFamily="18" charset="0"/>
              </a:rPr>
              <a:t>)</a:t>
            </a:r>
          </a:p>
          <a:p>
            <a:pPr marL="0" indent="0">
              <a:buNone/>
            </a:pPr>
            <a:r>
              <a:rPr lang="sk-SK" sz="2500" dirty="0">
                <a:latin typeface="Book Antiqua" panose="02040602050305030304" pitchFamily="18" charset="0"/>
              </a:rPr>
              <a:t>JUNIORI: </a:t>
            </a:r>
          </a:p>
          <a:p>
            <a:pPr marL="0" indent="0">
              <a:buNone/>
            </a:pPr>
            <a:r>
              <a:rPr lang="sk-SK" sz="2500" dirty="0">
                <a:latin typeface="Book Antiqua" panose="02040602050305030304" pitchFamily="18" charset="0"/>
              </a:rPr>
              <a:t>	1.Ondrej </a:t>
            </a:r>
            <a:r>
              <a:rPr lang="sk-SK" sz="2500" dirty="0" err="1">
                <a:latin typeface="Book Antiqua" panose="02040602050305030304" pitchFamily="18" charset="0"/>
              </a:rPr>
              <a:t>Franek</a:t>
            </a:r>
            <a:r>
              <a:rPr lang="sk-SK" sz="2500" dirty="0">
                <a:latin typeface="Book Antiqua" panose="02040602050305030304" pitchFamily="18" charset="0"/>
              </a:rPr>
              <a:t> (</a:t>
            </a:r>
            <a:r>
              <a:rPr lang="sk-SK" sz="2500" dirty="0" err="1">
                <a:latin typeface="Book Antiqua" panose="02040602050305030304" pitchFamily="18" charset="0"/>
              </a:rPr>
              <a:t>P.Baláž</a:t>
            </a:r>
            <a:r>
              <a:rPr lang="sk-SK" sz="2500" dirty="0">
                <a:latin typeface="Book Antiqua" panose="02040602050305030304" pitchFamily="18" charset="0"/>
              </a:rPr>
              <a:t> ml.), 2.Lucia </a:t>
            </a:r>
            <a:r>
              <a:rPr lang="sk-SK" sz="2500" dirty="0" err="1">
                <a:latin typeface="Book Antiqua" panose="02040602050305030304" pitchFamily="18" charset="0"/>
              </a:rPr>
              <a:t>Fecková</a:t>
            </a:r>
            <a:r>
              <a:rPr lang="sk-SK" sz="2500" dirty="0">
                <a:latin typeface="Book Antiqua" panose="02040602050305030304" pitchFamily="18" charset="0"/>
              </a:rPr>
              <a:t> (</a:t>
            </a:r>
            <a:r>
              <a:rPr lang="sk-SK" sz="2500" dirty="0" err="1">
                <a:latin typeface="Book Antiqua" panose="02040602050305030304" pitchFamily="18" charset="0"/>
              </a:rPr>
              <a:t>J.Kolozsy</a:t>
            </a:r>
            <a:r>
              <a:rPr lang="sk-SK" sz="2500" dirty="0">
                <a:latin typeface="Book Antiqua" panose="02040602050305030304" pitchFamily="18" charset="0"/>
              </a:rPr>
              <a:t>), 3.Alexandra </a:t>
            </a:r>
            <a:r>
              <a:rPr lang="sk-SK" sz="2500" dirty="0" err="1">
                <a:latin typeface="Book Antiqua" panose="02040602050305030304" pitchFamily="18" charset="0"/>
              </a:rPr>
              <a:t>Filipová</a:t>
            </a:r>
            <a:r>
              <a:rPr lang="sk-SK" sz="2500" dirty="0">
                <a:latin typeface="Book Antiqua" panose="02040602050305030304" pitchFamily="18" charset="0"/>
              </a:rPr>
              <a:t> (</a:t>
            </a:r>
            <a:r>
              <a:rPr lang="sk-SK" sz="2500" dirty="0" err="1">
                <a:latin typeface="Book Antiqua" panose="02040602050305030304" pitchFamily="18" charset="0"/>
              </a:rPr>
              <a:t>L.Cmárová</a:t>
            </a:r>
            <a:r>
              <a:rPr lang="sk-SK" sz="2500" dirty="0">
                <a:latin typeface="Book Antiqua" panose="02040602050305030304" pitchFamily="18" charset="0"/>
              </a:rPr>
              <a:t>), ďalej bez poradia Adam </a:t>
            </a:r>
            <a:r>
              <a:rPr lang="sk-SK" sz="2500" dirty="0" err="1">
                <a:latin typeface="Book Antiqua" panose="02040602050305030304" pitchFamily="18" charset="0"/>
              </a:rPr>
              <a:t>Kristek</a:t>
            </a:r>
            <a:r>
              <a:rPr lang="sk-SK" sz="2500" dirty="0">
                <a:latin typeface="Book Antiqua" panose="02040602050305030304" pitchFamily="18" charset="0"/>
              </a:rPr>
              <a:t> (</a:t>
            </a:r>
            <a:r>
              <a:rPr lang="sk-SK" sz="2500" dirty="0" err="1">
                <a:latin typeface="Book Antiqua" panose="02040602050305030304" pitchFamily="18" charset="0"/>
              </a:rPr>
              <a:t>A.Mičianik</a:t>
            </a:r>
            <a:r>
              <a:rPr lang="sk-SK" sz="2500" dirty="0">
                <a:latin typeface="Book Antiqua" panose="02040602050305030304" pitchFamily="18" charset="0"/>
              </a:rPr>
              <a:t>), Ladislav </a:t>
            </a:r>
            <a:r>
              <a:rPr lang="sk-SK" sz="2500" dirty="0" err="1">
                <a:latin typeface="Book Antiqua" panose="02040602050305030304" pitchFamily="18" charset="0"/>
              </a:rPr>
              <a:t>Maruscsák</a:t>
            </a:r>
            <a:r>
              <a:rPr lang="sk-SK" sz="2500" dirty="0">
                <a:latin typeface="Book Antiqua" panose="02040602050305030304" pitchFamily="18" charset="0"/>
              </a:rPr>
              <a:t> (</a:t>
            </a:r>
            <a:r>
              <a:rPr lang="sk-SK" sz="2500" dirty="0" err="1">
                <a:latin typeface="Book Antiqua" panose="02040602050305030304" pitchFamily="18" charset="0"/>
              </a:rPr>
              <a:t>P.Onuščák</a:t>
            </a:r>
            <a:r>
              <a:rPr lang="sk-SK" sz="2500" dirty="0">
                <a:latin typeface="Book Antiqua" panose="02040602050305030304" pitchFamily="18" charset="0"/>
              </a:rPr>
              <a:t>), Viktor </a:t>
            </a:r>
            <a:r>
              <a:rPr lang="sk-SK" sz="2500" dirty="0" err="1">
                <a:latin typeface="Book Antiqua" panose="02040602050305030304" pitchFamily="18" charset="0"/>
              </a:rPr>
              <a:t>Adamčo</a:t>
            </a:r>
            <a:r>
              <a:rPr lang="sk-SK" sz="2500" dirty="0">
                <a:latin typeface="Book Antiqua" panose="02040602050305030304" pitchFamily="18" charset="0"/>
              </a:rPr>
              <a:t> (</a:t>
            </a:r>
            <a:r>
              <a:rPr lang="sk-SK" sz="2500" dirty="0" err="1">
                <a:latin typeface="Book Antiqua" panose="02040602050305030304" pitchFamily="18" charset="0"/>
              </a:rPr>
              <a:t>F.Kočiš</a:t>
            </a:r>
            <a:r>
              <a:rPr lang="sk-SK" sz="2500" dirty="0">
                <a:latin typeface="Book Antiqua" panose="02040602050305030304" pitchFamily="18" charset="0"/>
              </a:rPr>
              <a:t>)           </a:t>
            </a:r>
          </a:p>
          <a:p>
            <a:pPr marL="0" indent="0">
              <a:buNone/>
            </a:pPr>
            <a:r>
              <a:rPr lang="sk-SK" sz="2500" dirty="0">
                <a:latin typeface="Book Antiqua" panose="02040602050305030304" pitchFamily="18" charset="0"/>
              </a:rPr>
              <a:t>KADETI: </a:t>
            </a:r>
          </a:p>
          <a:p>
            <a:pPr marL="0" indent="0">
              <a:buNone/>
            </a:pPr>
            <a:r>
              <a:rPr lang="sk-SK" sz="2500" dirty="0">
                <a:latin typeface="Book Antiqua" panose="02040602050305030304" pitchFamily="18" charset="0"/>
              </a:rPr>
              <a:t>	1.Adrián </a:t>
            </a:r>
            <a:r>
              <a:rPr lang="sk-SK" sz="2500" dirty="0" err="1">
                <a:latin typeface="Book Antiqua" panose="02040602050305030304" pitchFamily="18" charset="0"/>
              </a:rPr>
              <a:t>Čulík</a:t>
            </a:r>
            <a:r>
              <a:rPr lang="sk-SK" sz="2500" dirty="0">
                <a:latin typeface="Book Antiqua" panose="02040602050305030304" pitchFamily="18" charset="0"/>
              </a:rPr>
              <a:t> (</a:t>
            </a:r>
            <a:r>
              <a:rPr lang="sk-SK" sz="2500" dirty="0" err="1">
                <a:latin typeface="Book Antiqua" panose="02040602050305030304" pitchFamily="18" charset="0"/>
              </a:rPr>
              <a:t>P.Onuščák</a:t>
            </a:r>
            <a:r>
              <a:rPr lang="sk-SK" sz="2500" dirty="0">
                <a:latin typeface="Book Antiqua" panose="02040602050305030304" pitchFamily="18" charset="0"/>
              </a:rPr>
              <a:t>), 2.Réka </a:t>
            </a:r>
            <a:r>
              <a:rPr lang="sk-SK" sz="2500" dirty="0" err="1">
                <a:latin typeface="Book Antiqua" panose="02040602050305030304" pitchFamily="18" charset="0"/>
              </a:rPr>
              <a:t>Harajdová</a:t>
            </a:r>
            <a:r>
              <a:rPr lang="sk-SK" sz="2500" dirty="0">
                <a:latin typeface="Book Antiqua" panose="02040602050305030304" pitchFamily="18" charset="0"/>
              </a:rPr>
              <a:t> (</a:t>
            </a:r>
            <a:r>
              <a:rPr lang="sk-SK" sz="2500" dirty="0" err="1">
                <a:latin typeface="Book Antiqua" panose="02040602050305030304" pitchFamily="18" charset="0"/>
              </a:rPr>
              <a:t>P.Onuščák</a:t>
            </a:r>
            <a:r>
              <a:rPr lang="sk-SK" sz="2500" dirty="0">
                <a:latin typeface="Book Antiqua" panose="02040602050305030304" pitchFamily="18" charset="0"/>
              </a:rPr>
              <a:t>), Karel </a:t>
            </a:r>
            <a:r>
              <a:rPr lang="sk-SK" sz="2500" dirty="0" err="1">
                <a:latin typeface="Book Antiqua" panose="02040602050305030304" pitchFamily="18" charset="0"/>
              </a:rPr>
              <a:t>Svobodník</a:t>
            </a:r>
            <a:r>
              <a:rPr lang="sk-SK" sz="2500" dirty="0">
                <a:latin typeface="Book Antiqua" panose="02040602050305030304" pitchFamily="18" charset="0"/>
              </a:rPr>
              <a:t> (</a:t>
            </a:r>
            <a:r>
              <a:rPr lang="sk-SK" sz="2500" dirty="0" err="1">
                <a:latin typeface="Book Antiqua" panose="02040602050305030304" pitchFamily="18" charset="0"/>
              </a:rPr>
              <a:t>Ľ.Takáč</a:t>
            </a:r>
            <a:r>
              <a:rPr lang="sk-SK" sz="2500" dirty="0">
                <a:latin typeface="Book Antiqua" panose="02040602050305030304" pitchFamily="18" charset="0"/>
              </a:rPr>
              <a:t>)        </a:t>
            </a:r>
          </a:p>
          <a:p>
            <a:pPr marL="0" indent="0">
              <a:buNone/>
            </a:pPr>
            <a:r>
              <a:rPr lang="sk-SK" sz="2500" dirty="0">
                <a:latin typeface="Book Antiqua" panose="02040602050305030304" pitchFamily="18" charset="0"/>
              </a:rPr>
              <a:t>ROZHODCA: Rastislav </a:t>
            </a:r>
            <a:r>
              <a:rPr lang="sk-SK" sz="2500" dirty="0" err="1">
                <a:latin typeface="Book Antiqua" panose="02040602050305030304" pitchFamily="18" charset="0"/>
              </a:rPr>
              <a:t>Babinčák</a:t>
            </a:r>
            <a:r>
              <a:rPr lang="sk-SK" sz="2500" dirty="0">
                <a:latin typeface="Book Antiqua" panose="02040602050305030304" pitchFamily="18" charset="0"/>
              </a:rPr>
              <a:t>									       	       </a:t>
            </a:r>
          </a:p>
          <a:p>
            <a:pPr marL="0" indent="0">
              <a:buNone/>
            </a:pPr>
            <a:r>
              <a:rPr lang="sk-SK" sz="2500" i="1" dirty="0">
                <a:latin typeface="Book Antiqua" panose="02040602050305030304" pitchFamily="18" charset="0"/>
              </a:rPr>
              <a:t>Na toto vyhodnotenie boli zabezpečené ocenenia, priebeh bol bezproblémový a dôstojný</a:t>
            </a:r>
            <a:r>
              <a:rPr lang="sk-SK" i="1" dirty="0">
                <a:latin typeface="Book Antiqua" panose="02040602050305030304" pitchFamily="18" charset="0"/>
              </a:rPr>
              <a:t>  	</a:t>
            </a:r>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4245479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a:xfrm>
            <a:off x="677334" y="1819373"/>
            <a:ext cx="8596668" cy="4713402"/>
          </a:xfrm>
        </p:spPr>
        <p:txBody>
          <a:bodyPr>
            <a:normAutofit fontScale="85000" lnSpcReduction="10000"/>
          </a:bodyPr>
          <a:lstStyle/>
          <a:p>
            <a:r>
              <a:rPr lang="sk-SK" b="1" i="1" u="sng" dirty="0">
                <a:latin typeface="Book Antiqua" panose="02040602050305030304" pitchFamily="18" charset="0"/>
              </a:rPr>
              <a:t>1.kolo OPEN LIGY SZKB v kickboxe </a:t>
            </a:r>
          </a:p>
          <a:p>
            <a:pPr marL="0" indent="0">
              <a:buNone/>
            </a:pPr>
            <a:r>
              <a:rPr lang="sk-SK" dirty="0">
                <a:latin typeface="Book Antiqua" panose="02040602050305030304" pitchFamily="18" charset="0"/>
              </a:rPr>
              <a:t>Trenčianska hala Dukly hostila v sobotu 20.1.2018 výbery jednotlivých klubov Slovenska.  130 štartujúcich z 21 klubov zabojovalo na prvom kole </a:t>
            </a:r>
            <a:r>
              <a:rPr lang="sk-SK" dirty="0" err="1">
                <a:latin typeface="Book Antiqua" panose="02040602050305030304" pitchFamily="18" charset="0"/>
              </a:rPr>
              <a:t>open</a:t>
            </a:r>
            <a:r>
              <a:rPr lang="sk-SK" dirty="0">
                <a:latin typeface="Book Antiqua" panose="02040602050305030304" pitchFamily="18" charset="0"/>
              </a:rPr>
              <a:t> ligy. Výsledky po prvom kole rozhodli o priebežnom poradí klubov.  Liga prebehla bez väčších problémov vznikli len drobné nedostatky nakoľko domáci organizátor bol nováčikom pri usporiadaní domácich podujatí.(zabezpečenie občerstvenia pre rozhodcov a nedostatočná teplota haly)</a:t>
            </a:r>
          </a:p>
          <a:p>
            <a:r>
              <a:rPr lang="sk-SK" b="1" u="sng" dirty="0">
                <a:latin typeface="Book Antiqua" panose="02040602050305030304" pitchFamily="18" charset="0"/>
              </a:rPr>
              <a:t>SLOVAK OPEN 2018 - 23.- 25.2.2018 Bratislava</a:t>
            </a:r>
            <a:r>
              <a:rPr lang="sk-SK" b="1" dirty="0">
                <a:latin typeface="Book Antiqua" panose="02040602050305030304" pitchFamily="18" charset="0"/>
              </a:rPr>
              <a:t> </a:t>
            </a:r>
          </a:p>
          <a:p>
            <a:pPr marL="0" indent="0">
              <a:buNone/>
            </a:pPr>
            <a:r>
              <a:rPr lang="sk-SK" dirty="0">
                <a:latin typeface="Book Antiqua" panose="02040602050305030304" pitchFamily="18" charset="0"/>
              </a:rPr>
              <a:t>Už 19.ročník WAKO medzinárodného turnaja </a:t>
            </a:r>
            <a:r>
              <a:rPr lang="sk-SK" b="1" dirty="0">
                <a:latin typeface="Book Antiqua" panose="02040602050305030304" pitchFamily="18" charset="0"/>
              </a:rPr>
              <a:t>Slovak </a:t>
            </a:r>
            <a:r>
              <a:rPr lang="sk-SK" b="1" dirty="0" err="1">
                <a:latin typeface="Book Antiqua" panose="02040602050305030304" pitchFamily="18" charset="0"/>
              </a:rPr>
              <a:t>Open</a:t>
            </a:r>
            <a:r>
              <a:rPr lang="sk-SK" b="1" dirty="0">
                <a:latin typeface="Book Antiqua" panose="02040602050305030304" pitchFamily="18" charset="0"/>
              </a:rPr>
              <a:t> 2018</a:t>
            </a:r>
            <a:r>
              <a:rPr lang="sk-SK" dirty="0">
                <a:latin typeface="Book Antiqua" panose="02040602050305030304" pitchFamily="18" charset="0"/>
              </a:rPr>
              <a:t> , organizovaného Slovenským zväzom kickboxu, sa konal v dňoch 23.-25. februára v hlavnom meste BRATISLAVA v športovej hale Mladosť. Za účasti 945 štartujúcich z 90 klubov 11 krajín sa na turnaji SZKB sa predstavila aj Európska špička. Priebeh turnaja bol bezproblémový a v budúcom ročníku je potrebné prehodnotiť výšku štartovného a disciplíny.</a:t>
            </a:r>
          </a:p>
          <a:p>
            <a:r>
              <a:rPr lang="sk-SK" b="1" u="sng" dirty="0">
                <a:latin typeface="Book Antiqua" panose="02040602050305030304" pitchFamily="18" charset="0"/>
              </a:rPr>
              <a:t>2. kolo </a:t>
            </a:r>
            <a:r>
              <a:rPr lang="sk-SK" b="1" u="sng" dirty="0" err="1">
                <a:latin typeface="Book Antiqua" panose="02040602050305030304" pitchFamily="18" charset="0"/>
              </a:rPr>
              <a:t>Open</a:t>
            </a:r>
            <a:r>
              <a:rPr lang="sk-SK" b="1" u="sng" dirty="0">
                <a:latin typeface="Book Antiqua" panose="02040602050305030304" pitchFamily="18" charset="0"/>
              </a:rPr>
              <a:t> ligy SZKB- Prešov - 24.3.2018 </a:t>
            </a:r>
            <a:r>
              <a:rPr lang="sk-SK" b="1" dirty="0">
                <a:latin typeface="Book Antiqua" panose="02040602050305030304" pitchFamily="18" charset="0"/>
              </a:rPr>
              <a:t> </a:t>
            </a:r>
          </a:p>
          <a:p>
            <a:pPr marL="0" indent="0">
              <a:buNone/>
            </a:pPr>
            <a:r>
              <a:rPr lang="sk-SK" dirty="0">
                <a:latin typeface="Book Antiqua" panose="02040602050305030304" pitchFamily="18" charset="0"/>
              </a:rPr>
              <a:t>V sobotu 24.3.2018 sa v Prešove uskutočnilo 2.kolo </a:t>
            </a:r>
            <a:r>
              <a:rPr lang="sk-SK" dirty="0" err="1">
                <a:latin typeface="Book Antiqua" panose="02040602050305030304" pitchFamily="18" charset="0"/>
              </a:rPr>
              <a:t>Open</a:t>
            </a:r>
            <a:r>
              <a:rPr lang="sk-SK" dirty="0">
                <a:latin typeface="Book Antiqua" panose="02040602050305030304" pitchFamily="18" charset="0"/>
              </a:rPr>
              <a:t> ligy SZKB za účasti 295 štartujúcich z 28 klubov Slovenska a Poľska.    V tomto kole v súťaži klubov vyhral domáci Panter Prešov so 116 bodmi pred košickým </a:t>
            </a:r>
            <a:r>
              <a:rPr lang="sk-SK" dirty="0" err="1">
                <a:latin typeface="Book Antiqua" panose="02040602050305030304" pitchFamily="18" charset="0"/>
              </a:rPr>
              <a:t>Guardom</a:t>
            </a:r>
            <a:r>
              <a:rPr lang="sk-SK" dirty="0">
                <a:latin typeface="Book Antiqua" panose="02040602050305030304" pitchFamily="18" charset="0"/>
              </a:rPr>
              <a:t> (88 bodov) a ŠKP PŠ Košice (57 bodov). Bol to posledný v starom programe a bolo nutné zabezpečiť nový program na zjednodušenie registrácie a priebehu turnaja. </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4231552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p:txBody>
          <a:bodyPr>
            <a:normAutofit lnSpcReduction="10000"/>
          </a:bodyPr>
          <a:lstStyle/>
          <a:p>
            <a:r>
              <a:rPr lang="sk-SK" b="1" u="sng" dirty="0">
                <a:latin typeface="Book Antiqua" panose="02040602050305030304" pitchFamily="18" charset="0"/>
              </a:rPr>
              <a:t>Majstrovstvá SR 2018 - Michalovce - 9.6.2018</a:t>
            </a:r>
            <a:r>
              <a:rPr lang="sk-SK" b="1" dirty="0">
                <a:latin typeface="Book Antiqua" panose="02040602050305030304" pitchFamily="18" charset="0"/>
              </a:rPr>
              <a:t>	</a:t>
            </a:r>
          </a:p>
          <a:p>
            <a:pPr marL="0" indent="0">
              <a:buNone/>
            </a:pPr>
            <a:r>
              <a:rPr lang="sk-SK" dirty="0">
                <a:latin typeface="Book Antiqua" panose="02040602050305030304" pitchFamily="18" charset="0"/>
              </a:rPr>
              <a:t>V sobotu 9.júna sa v mestskej športovej hale v Michalovciach uskutočnila najvyššia republiková súťaž jednotlivcov v kickboxe - SZKB </a:t>
            </a:r>
            <a:r>
              <a:rPr lang="sk-SK" b="1" dirty="0">
                <a:latin typeface="Book Antiqua" panose="02040602050305030304" pitchFamily="18" charset="0"/>
              </a:rPr>
              <a:t>Majstrovstvá SR</a:t>
            </a:r>
            <a:r>
              <a:rPr lang="sk-SK" dirty="0">
                <a:latin typeface="Book Antiqua" panose="02040602050305030304" pitchFamily="18" charset="0"/>
              </a:rPr>
              <a:t>, ktorého sa zúčastnilo 305 štartujúcich z 28 klubov Slovenska. Je potrebné poďakovať domácemu usporiadateľskému klubu ŠKK Michalovce za veľmi dobre pripravený šampionát a  realizačnému tímu  SZKB za bezproblémovú prípravu a realizáciu šampionátu. </a:t>
            </a:r>
          </a:p>
          <a:p>
            <a:r>
              <a:rPr lang="sk-SK" b="1" u="sng" dirty="0">
                <a:latin typeface="Book Antiqua" panose="02040602050305030304" pitchFamily="18" charset="0"/>
              </a:rPr>
              <a:t>3.kolo </a:t>
            </a:r>
            <a:r>
              <a:rPr lang="sk-SK" b="1" u="sng" dirty="0" err="1">
                <a:latin typeface="Book Antiqua" panose="02040602050305030304" pitchFamily="18" charset="0"/>
              </a:rPr>
              <a:t>Open</a:t>
            </a:r>
            <a:r>
              <a:rPr lang="sk-SK" b="1" u="sng" dirty="0">
                <a:latin typeface="Book Antiqua" panose="02040602050305030304" pitchFamily="18" charset="0"/>
              </a:rPr>
              <a:t> ligy SZKB - 10.11.2018 Hnúšťa</a:t>
            </a:r>
          </a:p>
          <a:p>
            <a:pPr marL="0" indent="0">
              <a:buNone/>
            </a:pPr>
            <a:r>
              <a:rPr lang="sk-SK" dirty="0">
                <a:latin typeface="Book Antiqua" panose="02040602050305030304" pitchFamily="18" charset="0"/>
              </a:rPr>
              <a:t>V sobotu 10.11.2018 sa v mestskej športovej hale v Hnúšti uskutočnilo </a:t>
            </a:r>
            <a:r>
              <a:rPr lang="sk-SK" b="1" dirty="0">
                <a:latin typeface="Book Antiqua" panose="02040602050305030304" pitchFamily="18" charset="0"/>
              </a:rPr>
              <a:t>3.kolo </a:t>
            </a:r>
            <a:r>
              <a:rPr lang="sk-SK" b="1" dirty="0" err="1">
                <a:latin typeface="Book Antiqua" panose="02040602050305030304" pitchFamily="18" charset="0"/>
              </a:rPr>
              <a:t>Open</a:t>
            </a:r>
            <a:r>
              <a:rPr lang="sk-SK" b="1" dirty="0">
                <a:latin typeface="Book Antiqua" panose="02040602050305030304" pitchFamily="18" charset="0"/>
              </a:rPr>
              <a:t> ligy SZKB</a:t>
            </a:r>
            <a:r>
              <a:rPr lang="sk-SK" dirty="0">
                <a:latin typeface="Book Antiqua" panose="02040602050305030304" pitchFamily="18" charset="0"/>
              </a:rPr>
              <a:t>, ktorého sa zúčastnilo 70 pretekárov v 128 štartoch z 19 klubov Slovenska a 1 poľského klubu (UKS </a:t>
            </a:r>
            <a:r>
              <a:rPr lang="sk-SK" dirty="0" err="1">
                <a:latin typeface="Book Antiqua" panose="02040602050305030304" pitchFamily="18" charset="0"/>
              </a:rPr>
              <a:t>Evan</a:t>
            </a:r>
            <a:r>
              <a:rPr lang="sk-SK" dirty="0">
                <a:latin typeface="Book Antiqua" panose="02040602050305030304" pitchFamily="18" charset="0"/>
              </a:rPr>
              <a:t> </a:t>
            </a:r>
            <a:r>
              <a:rPr lang="sk-SK" dirty="0" err="1">
                <a:latin typeface="Book Antiqua" panose="02040602050305030304" pitchFamily="18" charset="0"/>
              </a:rPr>
              <a:t>Nowy</a:t>
            </a:r>
            <a:r>
              <a:rPr lang="sk-SK" dirty="0">
                <a:latin typeface="Book Antiqua" panose="02040602050305030304" pitchFamily="18" charset="0"/>
              </a:rPr>
              <a:t> </a:t>
            </a:r>
            <a:r>
              <a:rPr lang="sk-SK" dirty="0" err="1">
                <a:latin typeface="Book Antiqua" panose="02040602050305030304" pitchFamily="18" charset="0"/>
              </a:rPr>
              <a:t>Sacz</a:t>
            </a:r>
            <a:r>
              <a:rPr lang="sk-SK" dirty="0">
                <a:latin typeface="Book Antiqua" panose="02040602050305030304" pitchFamily="18" charset="0"/>
              </a:rPr>
              <a:t>).  Bolo to skúšobné kolo v novom programe, ktorý sa doladil pre potreby SZKB. Priebeh súťaž ukázal kvalitu a nedostatky nového programu ktoré sa v novom ročníku odstránia. </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106611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a:xfrm>
            <a:off x="677334" y="1930400"/>
            <a:ext cx="8596668" cy="4762631"/>
          </a:xfrm>
        </p:spPr>
        <p:txBody>
          <a:bodyPr>
            <a:normAutofit fontScale="77500" lnSpcReduction="20000"/>
          </a:bodyPr>
          <a:lstStyle/>
          <a:p>
            <a:pPr marL="0" indent="0">
              <a:buNone/>
            </a:pPr>
            <a:r>
              <a:rPr lang="sk-SK" b="1" i="1" u="sng" dirty="0">
                <a:latin typeface="Book Antiqua" panose="02040602050305030304" pitchFamily="18" charset="0"/>
              </a:rPr>
              <a:t>Sezóna 2017</a:t>
            </a:r>
            <a:r>
              <a:rPr lang="sk-SK" b="1" i="1" dirty="0">
                <a:latin typeface="Book Antiqua" panose="02040602050305030304" pitchFamily="18" charset="0"/>
              </a:rPr>
              <a:t> </a:t>
            </a:r>
            <a:endParaRPr lang="sk-SK" dirty="0">
              <a:latin typeface="Book Antiqua" panose="02040602050305030304" pitchFamily="18" charset="0"/>
            </a:endParaRPr>
          </a:p>
          <a:p>
            <a:r>
              <a:rPr lang="sk-SK" b="1" dirty="0">
                <a:latin typeface="Book Antiqua" panose="02040602050305030304" pitchFamily="18" charset="0"/>
              </a:rPr>
              <a:t>1.kolo </a:t>
            </a:r>
            <a:r>
              <a:rPr lang="sk-SK" b="1" dirty="0" err="1">
                <a:latin typeface="Book Antiqua" panose="02040602050305030304" pitchFamily="18" charset="0"/>
              </a:rPr>
              <a:t>Open</a:t>
            </a:r>
            <a:r>
              <a:rPr lang="sk-SK" b="1" dirty="0">
                <a:latin typeface="Book Antiqua" panose="02040602050305030304" pitchFamily="18" charset="0"/>
              </a:rPr>
              <a:t> ligy SZKB</a:t>
            </a:r>
          </a:p>
          <a:p>
            <a:pPr marL="0" indent="0">
              <a:buNone/>
            </a:pPr>
            <a:r>
              <a:rPr lang="sk-SK" dirty="0">
                <a:latin typeface="Book Antiqua" panose="02040602050305030304" pitchFamily="18" charset="0"/>
              </a:rPr>
              <a:t>V sobotu 21.januára 2017 sa v Košiciach uskutočnilo 1.kolo </a:t>
            </a:r>
            <a:r>
              <a:rPr lang="sk-SK" dirty="0" err="1">
                <a:latin typeface="Book Antiqua" panose="02040602050305030304" pitchFamily="18" charset="0"/>
              </a:rPr>
              <a:t>Open</a:t>
            </a:r>
            <a:r>
              <a:rPr lang="sk-SK" dirty="0">
                <a:latin typeface="Book Antiqua" panose="02040602050305030304" pitchFamily="18" charset="0"/>
              </a:rPr>
              <a:t> ligy SZKB v tatami športoch (</a:t>
            </a:r>
            <a:r>
              <a:rPr lang="sk-SK" dirty="0" err="1">
                <a:latin typeface="Book Antiqua" panose="02040602050305030304" pitchFamily="18" charset="0"/>
              </a:rPr>
              <a:t>pointfighting</a:t>
            </a:r>
            <a:r>
              <a:rPr lang="sk-SK" dirty="0">
                <a:latin typeface="Book Antiqua" panose="02040602050305030304" pitchFamily="18" charset="0"/>
              </a:rPr>
              <a:t>, </a:t>
            </a:r>
            <a:r>
              <a:rPr lang="sk-SK" dirty="0" err="1">
                <a:latin typeface="Book Antiqua" panose="02040602050305030304" pitchFamily="18" charset="0"/>
              </a:rPr>
              <a:t>lightcontact</a:t>
            </a:r>
            <a:r>
              <a:rPr lang="sk-SK" dirty="0">
                <a:latin typeface="Book Antiqua" panose="02040602050305030304" pitchFamily="18" charset="0"/>
              </a:rPr>
              <a:t>, </a:t>
            </a:r>
            <a:r>
              <a:rPr lang="sk-SK" dirty="0" err="1">
                <a:latin typeface="Book Antiqua" panose="02040602050305030304" pitchFamily="18" charset="0"/>
              </a:rPr>
              <a:t>kicklight</a:t>
            </a:r>
            <a:r>
              <a:rPr lang="sk-SK" dirty="0">
                <a:latin typeface="Book Antiqua" panose="02040602050305030304" pitchFamily="18" charset="0"/>
              </a:rPr>
              <a:t>), na ktorom sa zúčastnilo 209 štartujúcich z 22 klubov Slovenska a Ukrajiny. </a:t>
            </a:r>
          </a:p>
          <a:p>
            <a:r>
              <a:rPr lang="sk-SK" b="1" dirty="0">
                <a:latin typeface="Book Antiqua" panose="02040602050305030304" pitchFamily="18" charset="0"/>
              </a:rPr>
              <a:t>Slovak </a:t>
            </a:r>
            <a:r>
              <a:rPr lang="sk-SK" b="1" dirty="0" err="1">
                <a:latin typeface="Book Antiqua" panose="02040602050305030304" pitchFamily="18" charset="0"/>
              </a:rPr>
              <a:t>Open</a:t>
            </a:r>
            <a:endParaRPr lang="sk-SK" b="1" dirty="0">
              <a:latin typeface="Book Antiqua" panose="02040602050305030304" pitchFamily="18" charset="0"/>
            </a:endParaRPr>
          </a:p>
          <a:p>
            <a:pPr marL="0" indent="0">
              <a:buNone/>
            </a:pPr>
            <a:r>
              <a:rPr lang="sk-SK" dirty="0">
                <a:latin typeface="Book Antiqua" panose="02040602050305030304" pitchFamily="18" charset="0"/>
              </a:rPr>
              <a:t>V dňoch 25. a 26 . februára 2017 sa uskutočnil v bratislavskej športovej hale Mladosť 18.ročník WAKO medzinárodného turnaja Slovak </a:t>
            </a:r>
            <a:r>
              <a:rPr lang="sk-SK" dirty="0" err="1">
                <a:latin typeface="Book Antiqua" panose="02040602050305030304" pitchFamily="18" charset="0"/>
              </a:rPr>
              <a:t>Open</a:t>
            </a:r>
            <a:r>
              <a:rPr lang="sk-SK" dirty="0">
                <a:latin typeface="Book Antiqua" panose="02040602050305030304" pitchFamily="18" charset="0"/>
              </a:rPr>
              <a:t>, Memoriál Ladislava DOKY Tótha.</a:t>
            </a:r>
            <a:r>
              <a:rPr lang="sk-SK" b="1" dirty="0">
                <a:latin typeface="Book Antiqua" panose="02040602050305030304" pitchFamily="18" charset="0"/>
              </a:rPr>
              <a:t> </a:t>
            </a:r>
            <a:r>
              <a:rPr lang="sk-SK" dirty="0">
                <a:latin typeface="Book Antiqua" panose="02040602050305030304" pitchFamily="18" charset="0"/>
              </a:rPr>
              <a:t>V sobotu na siedmich tatami a v nedeľu v 2 ringoch a na 4 tatami bojovalo rekordných 868 štartujúcich z 90 klubov 12 krajín (AUT, BIH, CRO, CZE, GBR, HUN, ITA, POL, SLO, SRB, SVK, UKR).</a:t>
            </a:r>
            <a:r>
              <a:rPr lang="sk-SK" b="1" dirty="0">
                <a:latin typeface="Book Antiqua" panose="02040602050305030304" pitchFamily="18" charset="0"/>
              </a:rPr>
              <a:t> </a:t>
            </a:r>
            <a:r>
              <a:rPr lang="sk-SK" dirty="0">
                <a:latin typeface="Book Antiqua" panose="02040602050305030304" pitchFamily="18" charset="0"/>
              </a:rPr>
              <a:t>Veľmi dobrá atmosféra, organizácia a najmä niektoré vynikajúce výkony v ringu i na tatami vystavili veľmi dobré hodnotenie tomuto nášmu najväčšiemu medzinárodnému turnaju v kickboxe.</a:t>
            </a:r>
          </a:p>
          <a:p>
            <a:r>
              <a:rPr lang="sk-SK" b="1" dirty="0">
                <a:latin typeface="Book Antiqua" panose="02040602050305030304" pitchFamily="18" charset="0"/>
              </a:rPr>
              <a:t>2.kolo </a:t>
            </a:r>
            <a:r>
              <a:rPr lang="sk-SK" b="1" dirty="0" err="1">
                <a:latin typeface="Book Antiqua" panose="02040602050305030304" pitchFamily="18" charset="0"/>
              </a:rPr>
              <a:t>Open</a:t>
            </a:r>
            <a:r>
              <a:rPr lang="sk-SK" b="1" dirty="0">
                <a:latin typeface="Book Antiqua" panose="02040602050305030304" pitchFamily="18" charset="0"/>
              </a:rPr>
              <a:t> ligy SZKB</a:t>
            </a:r>
            <a:endParaRPr lang="sk-SK" dirty="0">
              <a:latin typeface="Book Antiqua" panose="02040602050305030304" pitchFamily="18" charset="0"/>
            </a:endParaRPr>
          </a:p>
          <a:p>
            <a:pPr marL="0" indent="0">
              <a:buNone/>
            </a:pPr>
            <a:r>
              <a:rPr lang="sk-SK" dirty="0">
                <a:latin typeface="Book Antiqua" panose="02040602050305030304" pitchFamily="18" charset="0"/>
              </a:rPr>
              <a:t>V sobotu 25.3.2017 sa v Trnave uskutočnilo 2.kolo </a:t>
            </a:r>
            <a:r>
              <a:rPr lang="sk-SK" dirty="0" err="1">
                <a:latin typeface="Book Antiqua" panose="02040602050305030304" pitchFamily="18" charset="0"/>
              </a:rPr>
              <a:t>Open</a:t>
            </a:r>
            <a:r>
              <a:rPr lang="sk-SK" dirty="0">
                <a:latin typeface="Book Antiqua" panose="02040602050305030304" pitchFamily="18" charset="0"/>
              </a:rPr>
              <a:t> ligy SZKB v ringových disciplínach </a:t>
            </a:r>
            <a:r>
              <a:rPr lang="sk-SK" dirty="0" err="1">
                <a:latin typeface="Book Antiqua" panose="02040602050305030304" pitchFamily="18" charset="0"/>
              </a:rPr>
              <a:t>full</a:t>
            </a:r>
            <a:r>
              <a:rPr lang="sk-SK" dirty="0">
                <a:latin typeface="Book Antiqua" panose="02040602050305030304" pitchFamily="18" charset="0"/>
              </a:rPr>
              <a:t> </a:t>
            </a:r>
            <a:r>
              <a:rPr lang="sk-SK" dirty="0" err="1">
                <a:latin typeface="Book Antiqua" panose="02040602050305030304" pitchFamily="18" charset="0"/>
              </a:rPr>
              <a:t>contact</a:t>
            </a:r>
            <a:r>
              <a:rPr lang="sk-SK" dirty="0">
                <a:latin typeface="Book Antiqua" panose="02040602050305030304" pitchFamily="18" charset="0"/>
              </a:rPr>
              <a:t> a K1.  Umiestnenie turnaja do Trnavy spôsobilo nízku účasť klubov z východu, čo sa ukázalo aj na celkovej účasti. </a:t>
            </a:r>
          </a:p>
          <a:p>
            <a:r>
              <a:rPr lang="sk-SK" b="1" dirty="0">
                <a:latin typeface="Book Antiqua" panose="02040602050305030304" pitchFamily="18" charset="0"/>
              </a:rPr>
              <a:t>3.kolo </a:t>
            </a:r>
            <a:r>
              <a:rPr lang="sk-SK" b="1" dirty="0" err="1">
                <a:latin typeface="Book Antiqua" panose="02040602050305030304" pitchFamily="18" charset="0"/>
              </a:rPr>
              <a:t>Open</a:t>
            </a:r>
            <a:r>
              <a:rPr lang="sk-SK" b="1" dirty="0">
                <a:latin typeface="Book Antiqua" panose="02040602050305030304" pitchFamily="18" charset="0"/>
              </a:rPr>
              <a:t> ligy SZKB</a:t>
            </a:r>
          </a:p>
          <a:p>
            <a:pPr marL="0" indent="0">
              <a:buNone/>
            </a:pPr>
            <a:r>
              <a:rPr lang="sk-SK" dirty="0">
                <a:latin typeface="Book Antiqua" panose="02040602050305030304" pitchFamily="18" charset="0"/>
              </a:rPr>
              <a:t>V sobotu 8.apríla 2017 sa v športovej hale ZŠ Sibírska v Prešove uskutočnilo 3.kolo </a:t>
            </a:r>
            <a:r>
              <a:rPr lang="sk-SK" dirty="0" err="1">
                <a:latin typeface="Book Antiqua" panose="02040602050305030304" pitchFamily="18" charset="0"/>
              </a:rPr>
              <a:t>Open</a:t>
            </a:r>
            <a:r>
              <a:rPr lang="sk-SK" dirty="0">
                <a:latin typeface="Book Antiqua" panose="02040602050305030304" pitchFamily="18" charset="0"/>
              </a:rPr>
              <a:t> ligy SZKB v disciplínach PF, LC, KL, za účasti 233 štartujúcich z 20 klubov Slovenska. </a:t>
            </a:r>
          </a:p>
          <a:p>
            <a:pPr marL="0" indent="0">
              <a:buNone/>
            </a:pPr>
            <a:r>
              <a:rPr lang="sk-SK" dirty="0">
                <a:latin typeface="Book Antiqua" panose="02040602050305030304" pitchFamily="18" charset="0"/>
              </a:rPr>
              <a:t> </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10204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a:xfrm>
            <a:off x="677334" y="2160589"/>
            <a:ext cx="8596668" cy="4381613"/>
          </a:xfrm>
        </p:spPr>
        <p:txBody>
          <a:bodyPr>
            <a:normAutofit fontScale="92500" lnSpcReduction="10000"/>
          </a:bodyPr>
          <a:lstStyle/>
          <a:p>
            <a:r>
              <a:rPr lang="sk-SK" b="1" dirty="0">
                <a:latin typeface="Book Antiqua" panose="02040602050305030304" pitchFamily="18" charset="0"/>
              </a:rPr>
              <a:t>SZKB Majstrovstvá Slovenskej republiky</a:t>
            </a:r>
          </a:p>
          <a:p>
            <a:pPr marL="0" indent="0">
              <a:buNone/>
            </a:pPr>
            <a:r>
              <a:rPr lang="sk-SK" dirty="0">
                <a:latin typeface="Book Antiqua" panose="02040602050305030304" pitchFamily="18" charset="0"/>
              </a:rPr>
              <a:t>V sobotu 3.6.2017 s v športovej hale Dukla v Banskej Bystrici uskutočnili SZKB Majstrovstvá Slovenskej republiky v kickboxe. Súťaže sa zúčastnilo 308 štartujúcich z 27 klubov Slovenska.</a:t>
            </a:r>
          </a:p>
          <a:p>
            <a:r>
              <a:rPr lang="sk-SK" b="1" dirty="0">
                <a:latin typeface="Book Antiqua" panose="02040602050305030304" pitchFamily="18" charset="0"/>
              </a:rPr>
              <a:t>4.kolo </a:t>
            </a:r>
            <a:r>
              <a:rPr lang="sk-SK" b="1" dirty="0" err="1">
                <a:latin typeface="Book Antiqua" panose="02040602050305030304" pitchFamily="18" charset="0"/>
              </a:rPr>
              <a:t>Open</a:t>
            </a:r>
            <a:r>
              <a:rPr lang="sk-SK" b="1" dirty="0">
                <a:latin typeface="Book Antiqua" panose="02040602050305030304" pitchFamily="18" charset="0"/>
              </a:rPr>
              <a:t> ligy SZKB</a:t>
            </a:r>
          </a:p>
          <a:p>
            <a:pPr marL="0" indent="0">
              <a:buNone/>
            </a:pPr>
            <a:r>
              <a:rPr lang="sk-SK" dirty="0">
                <a:latin typeface="Book Antiqua" panose="02040602050305030304" pitchFamily="18" charset="0"/>
              </a:rPr>
              <a:t>V sobotu 14.októbra 2017 sa v Bardejove uskutočnilo 4.kolo </a:t>
            </a:r>
            <a:r>
              <a:rPr lang="sk-SK" dirty="0" err="1">
                <a:latin typeface="Book Antiqua" panose="02040602050305030304" pitchFamily="18" charset="0"/>
              </a:rPr>
              <a:t>Open</a:t>
            </a:r>
            <a:r>
              <a:rPr lang="sk-SK" dirty="0">
                <a:latin typeface="Book Antiqua" panose="02040602050305030304" pitchFamily="18" charset="0"/>
              </a:rPr>
              <a:t> ligy SZKB v ringových športoch (</a:t>
            </a:r>
            <a:r>
              <a:rPr lang="sk-SK" dirty="0" err="1">
                <a:latin typeface="Book Antiqua" panose="02040602050305030304" pitchFamily="18" charset="0"/>
              </a:rPr>
              <a:t>full</a:t>
            </a:r>
            <a:r>
              <a:rPr lang="sk-SK" dirty="0">
                <a:latin typeface="Book Antiqua" panose="02040602050305030304" pitchFamily="18" charset="0"/>
              </a:rPr>
              <a:t> kontakt, </a:t>
            </a:r>
            <a:r>
              <a:rPr lang="sk-SK" dirty="0" err="1">
                <a:latin typeface="Book Antiqua" panose="02040602050305030304" pitchFamily="18" charset="0"/>
              </a:rPr>
              <a:t>lowkick</a:t>
            </a:r>
            <a:r>
              <a:rPr lang="sk-SK" dirty="0">
                <a:latin typeface="Book Antiqua" panose="02040602050305030304" pitchFamily="18" charset="0"/>
              </a:rPr>
              <a:t>, K1). </a:t>
            </a:r>
          </a:p>
          <a:p>
            <a:r>
              <a:rPr lang="sk-SK" b="1" dirty="0">
                <a:latin typeface="Book Antiqua" panose="02040602050305030304" pitchFamily="18" charset="0"/>
              </a:rPr>
              <a:t>5.kolo </a:t>
            </a:r>
            <a:r>
              <a:rPr lang="sk-SK" b="1" dirty="0" err="1">
                <a:latin typeface="Book Antiqua" panose="02040602050305030304" pitchFamily="18" charset="0"/>
              </a:rPr>
              <a:t>Open</a:t>
            </a:r>
            <a:r>
              <a:rPr lang="sk-SK" b="1" dirty="0">
                <a:latin typeface="Book Antiqua" panose="02040602050305030304" pitchFamily="18" charset="0"/>
              </a:rPr>
              <a:t> ligy SZKB</a:t>
            </a:r>
          </a:p>
          <a:p>
            <a:pPr marL="0" indent="0">
              <a:buNone/>
            </a:pPr>
            <a:r>
              <a:rPr lang="sk-SK" dirty="0">
                <a:latin typeface="Book Antiqua" panose="02040602050305030304" pitchFamily="18" charset="0"/>
              </a:rPr>
              <a:t>V sobotu 25.11.2017 sa v Lučenci uskutočnilo 5.kolo </a:t>
            </a:r>
            <a:r>
              <a:rPr lang="sk-SK" dirty="0" err="1">
                <a:latin typeface="Book Antiqua" panose="02040602050305030304" pitchFamily="18" charset="0"/>
              </a:rPr>
              <a:t>Open</a:t>
            </a:r>
            <a:r>
              <a:rPr lang="sk-SK" dirty="0">
                <a:latin typeface="Book Antiqua" panose="02040602050305030304" pitchFamily="18" charset="0"/>
              </a:rPr>
              <a:t> ligy SZKB v tatami disciplínach. Týmto kolom sa zároveň uzavrela sezóna a ročník 2017, a bolo určené konečné poradie klubov v lige.</a:t>
            </a:r>
          </a:p>
          <a:p>
            <a:pPr marL="0" indent="0">
              <a:buNone/>
            </a:pPr>
            <a:r>
              <a:rPr lang="sk-SK" dirty="0">
                <a:latin typeface="Book Antiqua" panose="02040602050305030304" pitchFamily="18" charset="0"/>
              </a:rPr>
              <a:t>Víťazom ligy v konkurencii 38 klubov z 3 krajín sa osemnásty krát v rade za sebou stal GUARD klub Košice s 268 bodmi pred prešovským Panterom 249 bodov a </a:t>
            </a:r>
            <a:r>
              <a:rPr lang="sk-SK" dirty="0" err="1">
                <a:latin typeface="Book Antiqua" panose="02040602050305030304" pitchFamily="18" charset="0"/>
              </a:rPr>
              <a:t>Fortisom</a:t>
            </a:r>
            <a:r>
              <a:rPr lang="sk-SK" dirty="0">
                <a:latin typeface="Book Antiqua" panose="02040602050305030304" pitchFamily="18" charset="0"/>
              </a:rPr>
              <a:t> Lučenec 192 bodov.</a:t>
            </a:r>
            <a:endParaRPr lang="sk-SK" dirty="0"/>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439702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DBF72-8EF8-4CBC-A236-2276A30B9859}"/>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2. ŠPORTOVO TECHNICKÁ KOMISIA</a:t>
            </a: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C4956B6-3122-4075-B5FD-C27E73F721D4}"/>
              </a:ext>
            </a:extLst>
          </p:cNvPr>
          <p:cNvSpPr>
            <a:spLocks noGrp="1"/>
          </p:cNvSpPr>
          <p:nvPr>
            <p:ph idx="1"/>
          </p:nvPr>
        </p:nvSpPr>
        <p:spPr/>
        <p:txBody>
          <a:bodyPr/>
          <a:lstStyle/>
          <a:p>
            <a:pPr marL="0" indent="0">
              <a:buNone/>
            </a:pPr>
            <a:r>
              <a:rPr lang="sk-SK" b="1" i="1" u="sng" dirty="0">
                <a:latin typeface="Book Antiqua" panose="02040602050305030304" pitchFamily="18" charset="0"/>
              </a:rPr>
              <a:t>Sezóna 2/2 2016</a:t>
            </a:r>
            <a:endParaRPr lang="sk-SK" dirty="0">
              <a:latin typeface="Book Antiqua" panose="02040602050305030304" pitchFamily="18" charset="0"/>
            </a:endParaRPr>
          </a:p>
          <a:p>
            <a:pPr marL="0" indent="0">
              <a:buNone/>
            </a:pPr>
            <a:r>
              <a:rPr lang="sk-SK" dirty="0">
                <a:latin typeface="Book Antiqua" panose="02040602050305030304" pitchFamily="18" charset="0"/>
              </a:rPr>
              <a:t>	</a:t>
            </a:r>
            <a:r>
              <a:rPr lang="sk-SK" i="1" dirty="0">
                <a:latin typeface="Book Antiqua" panose="02040602050305030304" pitchFamily="18" charset="0"/>
              </a:rPr>
              <a:t>Posledné kolo </a:t>
            </a:r>
            <a:r>
              <a:rPr lang="sk-SK" i="1" dirty="0" err="1">
                <a:latin typeface="Book Antiqua" panose="02040602050305030304" pitchFamily="18" charset="0"/>
              </a:rPr>
              <a:t>open</a:t>
            </a:r>
            <a:r>
              <a:rPr lang="sk-SK" i="1" dirty="0">
                <a:latin typeface="Book Antiqua" panose="02040602050305030304" pitchFamily="18" charset="0"/>
              </a:rPr>
              <a:t> ligy SZKB sa nieslo tieni slabej účasti na tomto kole v Lučenci. V sobotu, 1.októbra 2016 sa v lučeneckej mestskej športovej aréne uskutočnilo 3. záverečné kolo </a:t>
            </a:r>
            <a:r>
              <a:rPr lang="sk-SK" i="1" dirty="0" err="1">
                <a:latin typeface="Book Antiqua" panose="02040602050305030304" pitchFamily="18" charset="0"/>
              </a:rPr>
              <a:t>Open</a:t>
            </a:r>
            <a:r>
              <a:rPr lang="sk-SK" i="1" dirty="0">
                <a:latin typeface="Book Antiqua" panose="02040602050305030304" pitchFamily="18" charset="0"/>
              </a:rPr>
              <a:t> ligy SZKB, ktoré za účasti 121 štartujúcich z 12 klubov určilo konečné poradie klubov v lige pre rok 2016.</a:t>
            </a:r>
            <a:endParaRPr lang="sk-SK" dirty="0">
              <a:latin typeface="Book Antiqua" panose="02040602050305030304" pitchFamily="18" charset="0"/>
            </a:endParaRP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1701CEB-3D5C-4633-A612-0460D30C9CB2}"/>
              </a:ext>
            </a:extLst>
          </p:cNvPr>
          <p:cNvPicPr>
            <a:picLocks noChangeAspect="1"/>
          </p:cNvPicPr>
          <p:nvPr/>
        </p:nvPicPr>
        <p:blipFill>
          <a:blip r:embed="rId2"/>
          <a:stretch>
            <a:fillRect/>
          </a:stretch>
        </p:blipFill>
        <p:spPr>
          <a:xfrm>
            <a:off x="10170910" y="648101"/>
            <a:ext cx="923810" cy="923810"/>
          </a:xfrm>
          <a:prstGeom prst="rect">
            <a:avLst/>
          </a:prstGeom>
        </p:spPr>
      </p:pic>
      <p:sp>
        <p:nvSpPr>
          <p:cNvPr id="6" name="BlokTextu 5">
            <a:extLst>
              <a:ext uri="{FF2B5EF4-FFF2-40B4-BE49-F238E27FC236}">
                <a16:creationId xmlns:a16="http://schemas.microsoft.com/office/drawing/2014/main" id="{4C2E9AC7-E67B-4D50-94BB-46826769473B}"/>
              </a:ext>
            </a:extLst>
          </p:cNvPr>
          <p:cNvSpPr txBox="1"/>
          <p:nvPr/>
        </p:nvSpPr>
        <p:spPr>
          <a:xfrm>
            <a:off x="7466029" y="4200129"/>
            <a:ext cx="1678665" cy="646331"/>
          </a:xfrm>
          <a:prstGeom prst="rect">
            <a:avLst/>
          </a:prstGeom>
          <a:noFill/>
        </p:spPr>
        <p:txBody>
          <a:bodyPr wrap="none" rtlCol="0">
            <a:spAutoFit/>
          </a:bodyPr>
          <a:lstStyle/>
          <a:p>
            <a:r>
              <a:rPr lang="sk-SK" b="1" dirty="0">
                <a:latin typeface="Book Antiqua" panose="02040602050305030304" pitchFamily="18" charset="0"/>
              </a:rPr>
              <a:t>Jozef </a:t>
            </a:r>
            <a:r>
              <a:rPr lang="sk-SK" b="1" dirty="0" err="1">
                <a:latin typeface="Book Antiqua" panose="02040602050305030304" pitchFamily="18" charset="0"/>
              </a:rPr>
              <a:t>Kolozsy</a:t>
            </a:r>
            <a:endParaRPr lang="sk-SK" b="1" dirty="0">
              <a:latin typeface="Book Antiqua" panose="02040602050305030304" pitchFamily="18" charset="0"/>
            </a:endParaRPr>
          </a:p>
          <a:p>
            <a:r>
              <a:rPr lang="sk-SK" b="1" dirty="0">
                <a:latin typeface="Book Antiqua" panose="02040602050305030304" pitchFamily="18" charset="0"/>
              </a:rPr>
              <a:t>Predseda ŠTK</a:t>
            </a:r>
          </a:p>
        </p:txBody>
      </p:sp>
    </p:spTree>
    <p:extLst>
      <p:ext uri="{BB962C8B-B14F-4D97-AF65-F5344CB8AC3E}">
        <p14:creationId xmlns:p14="http://schemas.microsoft.com/office/powerpoint/2010/main" val="347679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209E06-A7DF-4498-AC28-FC79454FBE71}"/>
              </a:ext>
            </a:extLst>
          </p:cNvPr>
          <p:cNvSpPr>
            <a:spLocks noGrp="1"/>
          </p:cNvSpPr>
          <p:nvPr>
            <p:ph type="title"/>
          </p:nvPr>
        </p:nvSpPr>
        <p:spPr/>
        <p:txBody>
          <a:bodyPr>
            <a:normAutofit fontScale="90000"/>
          </a:bodyPr>
          <a:lstStyle/>
          <a:p>
            <a:r>
              <a:rPr lang="sk-SK" b="1" dirty="0">
                <a:solidFill>
                  <a:schemeClr val="accent1">
                    <a:lumMod val="75000"/>
                  </a:schemeClr>
                </a:solidFill>
                <a:latin typeface="Book Antiqua" panose="02040602050305030304" pitchFamily="18" charset="0"/>
              </a:rPr>
              <a:t>3. MATRIKA</a:t>
            </a:r>
            <a:br>
              <a:rPr lang="sk-SK" b="1" dirty="0">
                <a:solidFill>
                  <a:schemeClr val="accent1">
                    <a:lumMod val="75000"/>
                  </a:schemeClr>
                </a:solidFill>
                <a:latin typeface="Book Antiqua" panose="02040602050305030304" pitchFamily="18" charset="0"/>
              </a:rPr>
            </a:br>
            <a:r>
              <a:rPr lang="sk-SK" b="1" dirty="0">
                <a:solidFill>
                  <a:schemeClr val="tx1"/>
                </a:solidFill>
                <a:latin typeface="Book Antiqua" panose="02040602050305030304" pitchFamily="18" charset="0"/>
              </a:rPr>
              <a:t>SPRÁVA</a:t>
            </a:r>
            <a:br>
              <a:rPr lang="sk-SK" dirty="0">
                <a:solidFill>
                  <a:schemeClr val="tx1"/>
                </a:solidFill>
                <a:latin typeface="Book Antiqua" panose="02040602050305030304" pitchFamily="18" charset="0"/>
              </a:rPr>
            </a:br>
            <a:r>
              <a:rPr lang="sk-SK" b="1" dirty="0">
                <a:solidFill>
                  <a:schemeClr val="tx1"/>
                </a:solidFill>
                <a:latin typeface="Book Antiqua" panose="02040602050305030304" pitchFamily="18" charset="0"/>
              </a:rPr>
              <a:t>o činnosti Matriky SZKB za rok 2016 - 2019</a:t>
            </a:r>
            <a:br>
              <a:rPr lang="sk-SK" dirty="0">
                <a:solidFill>
                  <a:schemeClr val="tx1"/>
                </a:solidFill>
                <a:latin typeface="Book Antiqua" panose="02040602050305030304" pitchFamily="18" charset="0"/>
              </a:rPr>
            </a:br>
            <a:endParaRPr lang="sk-SK" b="1"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421503E-B247-47CD-8362-F63578F2F2B2}"/>
              </a:ext>
            </a:extLst>
          </p:cNvPr>
          <p:cNvSpPr>
            <a:spLocks noGrp="1"/>
          </p:cNvSpPr>
          <p:nvPr>
            <p:ph idx="1"/>
          </p:nvPr>
        </p:nvSpPr>
        <p:spPr>
          <a:xfrm>
            <a:off x="677334" y="2160589"/>
            <a:ext cx="8596668" cy="4598430"/>
          </a:xfrm>
        </p:spPr>
        <p:txBody>
          <a:bodyPr>
            <a:normAutofit fontScale="85000" lnSpcReduction="10000"/>
          </a:bodyPr>
          <a:lstStyle/>
          <a:p>
            <a:pPr marL="0" indent="0">
              <a:buNone/>
            </a:pPr>
            <a:r>
              <a:rPr lang="sk-SK" dirty="0">
                <a:latin typeface="Book Antiqua" panose="02040602050305030304" pitchFamily="18" charset="0"/>
              </a:rPr>
              <a:t>Matrika SZKB bola vedená Bc. Petrom Balážom – viceprezidentom SZKB.</a:t>
            </a:r>
          </a:p>
          <a:p>
            <a:pPr marL="0" indent="0">
              <a:buNone/>
            </a:pPr>
            <a:r>
              <a:rPr lang="sk-SK" dirty="0">
                <a:latin typeface="Book Antiqua" panose="02040602050305030304" pitchFamily="18" charset="0"/>
              </a:rPr>
              <a:t>Činnosť matriky bola vykonávaná v zmysle Zákona č. 440/2015 </a:t>
            </a:r>
            <a:r>
              <a:rPr lang="sk-SK" dirty="0" err="1">
                <a:latin typeface="Book Antiqua" panose="02040602050305030304" pitchFamily="18" charset="0"/>
              </a:rPr>
              <a:t>Z.z</a:t>
            </a:r>
            <a:r>
              <a:rPr lang="sk-SK" dirty="0">
                <a:latin typeface="Book Antiqua" panose="02040602050305030304" pitchFamily="18" charset="0"/>
              </a:rPr>
              <a:t>. o športe §79-82 Informačný systém v športe.</a:t>
            </a:r>
          </a:p>
          <a:p>
            <a:pPr marL="0" indent="0">
              <a:buNone/>
            </a:pPr>
            <a:r>
              <a:rPr lang="sk-SK" dirty="0">
                <a:latin typeface="Book Antiqua" panose="02040602050305030304" pitchFamily="18" charset="0"/>
              </a:rPr>
              <a:t>V roku 2016 v rámci činnosti matriky, bola vytvorená základná zdrojová evidencia SZKB, ktorá sa v zákonnej lehote do 30. </a:t>
            </a:r>
            <a:r>
              <a:rPr lang="sk-SK" dirty="0" err="1">
                <a:latin typeface="Book Antiqua" panose="02040602050305030304" pitchFamily="18" charset="0"/>
              </a:rPr>
              <a:t>septemra</a:t>
            </a:r>
            <a:r>
              <a:rPr lang="sk-SK" dirty="0">
                <a:latin typeface="Book Antiqua" panose="02040602050305030304" pitchFamily="18" charset="0"/>
              </a:rPr>
              <a:t> 2016 odoslala do registra </a:t>
            </a:r>
            <a:r>
              <a:rPr lang="sk-SK" dirty="0" err="1">
                <a:latin typeface="Book Antiqua" panose="02040602050305030304" pitchFamily="18" charset="0"/>
              </a:rPr>
              <a:t>fizických</a:t>
            </a:r>
            <a:r>
              <a:rPr lang="sk-SK" dirty="0">
                <a:latin typeface="Book Antiqua" panose="02040602050305030304" pitchFamily="18" charset="0"/>
              </a:rPr>
              <a:t> a právnických </a:t>
            </a:r>
            <a:r>
              <a:rPr lang="sk-SK" dirty="0" err="1">
                <a:latin typeface="Book Antiqua" panose="02040602050305030304" pitchFamily="18" charset="0"/>
              </a:rPr>
              <a:t>osob</a:t>
            </a:r>
            <a:r>
              <a:rPr lang="sk-SK" dirty="0">
                <a:latin typeface="Book Antiqua" panose="02040602050305030304" pitchFamily="18" charset="0"/>
              </a:rPr>
              <a:t> v športe v pôsobnosti Ministerstva </a:t>
            </a:r>
            <a:r>
              <a:rPr lang="sk-SK" dirty="0" err="1">
                <a:latin typeface="Book Antiqua" panose="02040602050305030304" pitchFamily="18" charset="0"/>
              </a:rPr>
              <a:t>školstva,vedy</a:t>
            </a:r>
            <a:r>
              <a:rPr lang="sk-SK" dirty="0">
                <a:latin typeface="Book Antiqua" panose="02040602050305030304" pitchFamily="18" charset="0"/>
              </a:rPr>
              <a:t>, výskumu a športu SR. Pri tvorbe základnej zdrojovej evidencie SZKB v zmysle usmernenia MŠ SR </a:t>
            </a:r>
            <a:r>
              <a:rPr lang="sk-SK" dirty="0" err="1">
                <a:latin typeface="Book Antiqua" panose="02040602050305030304" pitchFamily="18" charset="0"/>
              </a:rPr>
              <a:t>kompletovala</a:t>
            </a:r>
            <a:r>
              <a:rPr lang="sk-SK" dirty="0">
                <a:latin typeface="Book Antiqua" panose="02040602050305030304" pitchFamily="18" charset="0"/>
              </a:rPr>
              <a:t> údaje od jednotlivých členov SZKB formou zaslaných tabuliek, ktoré mali členovia vyplnené spätne zasielať elektronicky na e-mail matriky SZKB. V roku 2016 povinne podliehalo registratúre v informačnom systéme športu 23 športových klubov, ktoré boli členmi SZKB.</a:t>
            </a:r>
          </a:p>
          <a:p>
            <a:pPr marL="0" indent="0">
              <a:buNone/>
            </a:pPr>
            <a:r>
              <a:rPr lang="sk-SK" dirty="0">
                <a:latin typeface="Book Antiqua" panose="02040602050305030304" pitchFamily="18" charset="0"/>
              </a:rPr>
              <a:t>V roku 2017 V bola vykonávaná </a:t>
            </a:r>
            <a:r>
              <a:rPr lang="sk-SK" dirty="0" err="1">
                <a:latin typeface="Book Antiqua" panose="02040602050305030304" pitchFamily="18" charset="0"/>
              </a:rPr>
              <a:t>aktullizácia</a:t>
            </a:r>
            <a:r>
              <a:rPr lang="sk-SK" dirty="0">
                <a:latin typeface="Book Antiqua" panose="02040602050305030304" pitchFamily="18" charset="0"/>
              </a:rPr>
              <a:t> základnej zdrojovej evidencie SZKB, pre potreby registra </a:t>
            </a:r>
            <a:r>
              <a:rPr lang="sk-SK" dirty="0" err="1">
                <a:latin typeface="Book Antiqua" panose="02040602050305030304" pitchFamily="18" charset="0"/>
              </a:rPr>
              <a:t>fizických</a:t>
            </a:r>
            <a:r>
              <a:rPr lang="sk-SK" dirty="0">
                <a:latin typeface="Book Antiqua" panose="02040602050305030304" pitchFamily="18" charset="0"/>
              </a:rPr>
              <a:t> a právnických osôb v športe v pôsobnosti Ministerstva </a:t>
            </a:r>
            <a:r>
              <a:rPr lang="sk-SK" dirty="0" err="1">
                <a:latin typeface="Book Antiqua" panose="02040602050305030304" pitchFamily="18" charset="0"/>
              </a:rPr>
              <a:t>školstva,vedy</a:t>
            </a:r>
            <a:r>
              <a:rPr lang="sk-SK" dirty="0">
                <a:latin typeface="Book Antiqua" panose="02040602050305030304" pitchFamily="18" charset="0"/>
              </a:rPr>
              <a:t>, výskumu a športu SR. </a:t>
            </a:r>
            <a:r>
              <a:rPr lang="sk-SK" dirty="0" err="1">
                <a:latin typeface="Book Antiqua" panose="02040602050305030304" pitchFamily="18" charset="0"/>
              </a:rPr>
              <a:t>Kompletované</a:t>
            </a:r>
            <a:r>
              <a:rPr lang="sk-SK" dirty="0">
                <a:latin typeface="Book Antiqua" panose="02040602050305030304" pitchFamily="18" charset="0"/>
              </a:rPr>
              <a:t> údaje základnej zdrojovej evidencie SZKB boli v zákonnej lehote zaslané v termíne do 30.9.2017 v zmysle usmernenia MŠ SR do </a:t>
            </a:r>
            <a:r>
              <a:rPr lang="sk-SK" dirty="0" err="1">
                <a:latin typeface="Book Antiqua" panose="02040602050305030304" pitchFamily="18" charset="0"/>
              </a:rPr>
              <a:t>lnformačného</a:t>
            </a:r>
            <a:r>
              <a:rPr lang="sk-SK" dirty="0">
                <a:latin typeface="Book Antiqua" panose="02040602050305030304" pitchFamily="18" charset="0"/>
              </a:rPr>
              <a:t> systému športu. V rámci </a:t>
            </a:r>
            <a:r>
              <a:rPr lang="sk-SK" dirty="0" err="1">
                <a:latin typeface="Book Antiqua" panose="02040602050305030304" pitchFamily="18" charset="0"/>
              </a:rPr>
              <a:t>závadzania</a:t>
            </a:r>
            <a:r>
              <a:rPr lang="sk-SK" dirty="0">
                <a:latin typeface="Book Antiqua" panose="02040602050305030304" pitchFamily="18" charset="0"/>
              </a:rPr>
              <a:t> novej štruktúry v </a:t>
            </a:r>
            <a:r>
              <a:rPr lang="sk-SK" dirty="0" err="1">
                <a:latin typeface="Book Antiqua" panose="02040602050305030304" pitchFamily="18" charset="0"/>
              </a:rPr>
              <a:t>lnformačnom</a:t>
            </a:r>
            <a:r>
              <a:rPr lang="sk-SK" dirty="0">
                <a:latin typeface="Book Antiqua" panose="02040602050305030304" pitchFamily="18" charset="0"/>
              </a:rPr>
              <a:t> systéme športu, bolo vykonané MŠ SR v mesiaci december školenie, na ktorom sme boli oboznámený z novými podmienkami pri registrácii v </a:t>
            </a:r>
            <a:r>
              <a:rPr lang="sk-SK" dirty="0" err="1">
                <a:latin typeface="Book Antiqua" panose="02040602050305030304" pitchFamily="18" charset="0"/>
              </a:rPr>
              <a:t>lnformačnom</a:t>
            </a:r>
            <a:r>
              <a:rPr lang="sk-SK" dirty="0">
                <a:latin typeface="Book Antiqua" panose="02040602050305030304" pitchFamily="18" charset="0"/>
              </a:rPr>
              <a:t> systéme športu. Zásadnou informáciou bola, že v nasledujúcom období sa spúšťa nový portál </a:t>
            </a:r>
            <a:r>
              <a:rPr lang="sk-SK" dirty="0" err="1">
                <a:latin typeface="Book Antiqua" panose="02040602050305030304" pitchFamily="18" charset="0"/>
              </a:rPr>
              <a:t>lnformačného</a:t>
            </a:r>
            <a:r>
              <a:rPr lang="sk-SK" dirty="0">
                <a:latin typeface="Book Antiqua" panose="02040602050305030304" pitchFamily="18" charset="0"/>
              </a:rPr>
              <a:t> systému športu a doterajší systém sa ruší. Pre SZKB to znamenalo, že bolo potrebné zaviesť elektronický </a:t>
            </a:r>
            <a:r>
              <a:rPr lang="sk-SK" dirty="0" err="1">
                <a:latin typeface="Book Antiqua" panose="02040602050305030304" pitchFamily="18" charset="0"/>
              </a:rPr>
              <a:t>lnformačný</a:t>
            </a:r>
            <a:r>
              <a:rPr lang="sk-SK" dirty="0">
                <a:latin typeface="Book Antiqua" panose="02040602050305030304" pitchFamily="18" charset="0"/>
              </a:rPr>
              <a:t> systém SZKB. Zároveň pre kluby vznikla </a:t>
            </a:r>
            <a:r>
              <a:rPr lang="sk-SK" dirty="0" err="1">
                <a:latin typeface="Book Antiqua" panose="02040602050305030304" pitchFamily="18" charset="0"/>
              </a:rPr>
              <a:t>povinnost</a:t>
            </a:r>
            <a:r>
              <a:rPr lang="sk-SK" dirty="0">
                <a:latin typeface="Book Antiqua" panose="02040602050305030304" pitchFamily="18" charset="0"/>
              </a:rPr>
              <a:t>' všetky povinné údaje </a:t>
            </a:r>
            <a:r>
              <a:rPr lang="sk-SK" dirty="0" err="1">
                <a:latin typeface="Book Antiqua" panose="02040602050305030304" pitchFamily="18" charset="0"/>
              </a:rPr>
              <a:t>zadaváť</a:t>
            </a:r>
            <a:r>
              <a:rPr lang="sk-SK" dirty="0">
                <a:latin typeface="Book Antiqua" panose="02040602050305030304" pitchFamily="18" charset="0"/>
              </a:rPr>
              <a:t> elektronickou formou v </a:t>
            </a:r>
            <a:r>
              <a:rPr lang="sk-SK" dirty="0" err="1">
                <a:latin typeface="Book Antiqua" panose="02040602050305030304" pitchFamily="18" charset="0"/>
              </a:rPr>
              <a:t>lnformačnom</a:t>
            </a:r>
            <a:r>
              <a:rPr lang="sk-SK" dirty="0">
                <a:latin typeface="Book Antiqua" panose="02040602050305030304" pitchFamily="18" charset="0"/>
              </a:rPr>
              <a:t> systéme SZKB.</a:t>
            </a:r>
          </a:p>
          <a:p>
            <a:pPr>
              <a:buFontTx/>
              <a:buChar char="-"/>
            </a:pPr>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DFCC8E29-A864-47A3-9305-17845239D35C}"/>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796759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209E06-A7DF-4498-AC28-FC79454FBE71}"/>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3. MATRIKA</a:t>
            </a:r>
            <a:endParaRPr lang="sk-SK" b="1"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421503E-B247-47CD-8362-F63578F2F2B2}"/>
              </a:ext>
            </a:extLst>
          </p:cNvPr>
          <p:cNvSpPr>
            <a:spLocks noGrp="1"/>
          </p:cNvSpPr>
          <p:nvPr>
            <p:ph idx="1"/>
          </p:nvPr>
        </p:nvSpPr>
        <p:spPr>
          <a:xfrm>
            <a:off x="677334" y="1366887"/>
            <a:ext cx="8596668" cy="5118754"/>
          </a:xfrm>
        </p:spPr>
        <p:txBody>
          <a:bodyPr>
            <a:normAutofit fontScale="92500" lnSpcReduction="10000"/>
          </a:bodyPr>
          <a:lstStyle/>
          <a:p>
            <a:pPr>
              <a:buFontTx/>
              <a:buChar char="-"/>
            </a:pPr>
            <a:r>
              <a:rPr lang="sk-SK" dirty="0">
                <a:latin typeface="Book Antiqua" panose="02040602050305030304" pitchFamily="18" charset="0"/>
              </a:rPr>
              <a:t>V roku 2018 na základe stanovených úloh v rámci zavádzania novej štruktúry v Informačnom systéme športu, bol úspešne zavedený elektronický Informačný systém SZKB. Tento Informačný systém umožňuje jednotlivým klubom online registráciu </a:t>
            </a:r>
            <a:r>
              <a:rPr lang="sk-SK" dirty="0" err="1">
                <a:latin typeface="Book Antiqua" panose="02040602050305030304" pitchFamily="18" charset="0"/>
              </a:rPr>
              <a:t>svojích</a:t>
            </a:r>
            <a:r>
              <a:rPr lang="sk-SK" dirty="0">
                <a:latin typeface="Book Antiqua" panose="02040602050305030304" pitchFamily="18" charset="0"/>
              </a:rPr>
              <a:t> členov na uvedenom portáli. Samotný Informačný systém po zadaní povinných údajov, registruje počet klubov, počet členov v kluboch, počet trénerov a počet rozhodcov. Registrované údaje v Informačnom systéme SZKB sú podkladom pre povinné zadávanie údajov do registra Slovenského športového portálu pod správou Ministerstva školstva, vedy, výskumu a športu SR. Aj napriek počiatočným problémom pri zavádzaní Informačného systému SZKB, keď niektorí zástupcovia klubov nevenovali uvedenej problematike náležitú pozornosť, sa nám podarilo v zákonnej lehote k 30.9.2018 si splniť povinnosť registrácie v zmysle zákona.</a:t>
            </a:r>
          </a:p>
          <a:p>
            <a:pPr>
              <a:buFontTx/>
              <a:buChar char="-"/>
            </a:pPr>
            <a:endParaRPr lang="sk-SK" dirty="0">
              <a:latin typeface="Book Antiqua" panose="02040602050305030304" pitchFamily="18" charset="0"/>
            </a:endParaRPr>
          </a:p>
          <a:p>
            <a:pPr marL="0" indent="0">
              <a:buNone/>
            </a:pPr>
            <a:r>
              <a:rPr lang="sk-SK" dirty="0">
                <a:latin typeface="Book Antiqua" panose="02040602050305030304" pitchFamily="18" charset="0"/>
              </a:rPr>
              <a:t>Štatisticky k uvedenému termínu bol evidovaný stav nasledovný:</a:t>
            </a:r>
          </a:p>
          <a:p>
            <a:r>
              <a:rPr lang="sk-SK" dirty="0">
                <a:latin typeface="Book Antiqua" panose="02040602050305030304" pitchFamily="18" charset="0"/>
              </a:rPr>
              <a:t>počet klubov – 38</a:t>
            </a:r>
          </a:p>
          <a:p>
            <a:r>
              <a:rPr lang="sk-SK" dirty="0">
                <a:latin typeface="Book Antiqua" panose="02040602050305030304" pitchFamily="18" charset="0"/>
              </a:rPr>
              <a:t>počet členov v kluboch – 820</a:t>
            </a:r>
          </a:p>
          <a:p>
            <a:r>
              <a:rPr lang="sk-SK" dirty="0">
                <a:latin typeface="Book Antiqua" panose="02040602050305030304" pitchFamily="18" charset="0"/>
              </a:rPr>
              <a:t>počet trénerov – 34</a:t>
            </a:r>
          </a:p>
          <a:p>
            <a:r>
              <a:rPr lang="sk-SK" dirty="0">
                <a:latin typeface="Book Antiqua" panose="02040602050305030304" pitchFamily="18" charset="0"/>
              </a:rPr>
              <a:t>počet rozhodcov – 17</a:t>
            </a:r>
          </a:p>
          <a:p>
            <a:pPr>
              <a:buFontTx/>
              <a:buChar char="-"/>
            </a:pPr>
            <a:endParaRPr lang="sk-SK" b="1" dirty="0">
              <a:latin typeface="Book Antiqua" panose="02040602050305030304" pitchFamily="18" charset="0"/>
            </a:endParaRPr>
          </a:p>
        </p:txBody>
      </p:sp>
      <p:pic>
        <p:nvPicPr>
          <p:cNvPr id="4" name="Obrázok 3">
            <a:extLst>
              <a:ext uri="{FF2B5EF4-FFF2-40B4-BE49-F238E27FC236}">
                <a16:creationId xmlns:a16="http://schemas.microsoft.com/office/drawing/2014/main" id="{DFCC8E29-A864-47A3-9305-17845239D35C}"/>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501432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209E06-A7DF-4498-AC28-FC79454FBE71}"/>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3. MATRIKA</a:t>
            </a:r>
            <a:br>
              <a:rPr lang="sk-SK" b="1" dirty="0">
                <a:solidFill>
                  <a:schemeClr val="accent1">
                    <a:lumMod val="75000"/>
                  </a:schemeClr>
                </a:solidFill>
                <a:latin typeface="Book Antiqua" panose="02040602050305030304" pitchFamily="18" charset="0"/>
              </a:rPr>
            </a:br>
            <a:endParaRPr lang="sk-SK" b="1"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7421503E-B247-47CD-8362-F63578F2F2B2}"/>
              </a:ext>
            </a:extLst>
          </p:cNvPr>
          <p:cNvSpPr>
            <a:spLocks noGrp="1"/>
          </p:cNvSpPr>
          <p:nvPr>
            <p:ph idx="1"/>
          </p:nvPr>
        </p:nvSpPr>
        <p:spPr>
          <a:xfrm>
            <a:off x="677334" y="1291472"/>
            <a:ext cx="8596668" cy="5184742"/>
          </a:xfrm>
        </p:spPr>
        <p:txBody>
          <a:bodyPr>
            <a:normAutofit/>
          </a:bodyPr>
          <a:lstStyle/>
          <a:p>
            <a:pPr marL="0" indent="0">
              <a:buNone/>
            </a:pPr>
            <a:r>
              <a:rPr lang="sk-SK" dirty="0">
                <a:latin typeface="Book Antiqua" panose="02040602050305030304" pitchFamily="18" charset="0"/>
              </a:rPr>
              <a:t>V roku 2019, bolo potrebné zo strany zástupcov klubov priebežne aktualizovať údaje v Informačnom systéme SZKB. Hlavný dôraz bolo potrebné zo strany klubov klásť na získavanie odborných činností pre </a:t>
            </a:r>
            <a:r>
              <a:rPr lang="sk-SK" dirty="0" err="1">
                <a:latin typeface="Book Antiqua" panose="02040602050305030304" pitchFamily="18" charset="0"/>
              </a:rPr>
              <a:t>svojích</a:t>
            </a:r>
            <a:r>
              <a:rPr lang="sk-SK" dirty="0">
                <a:latin typeface="Book Antiqua" panose="02040602050305030304" pitchFamily="18" charset="0"/>
              </a:rPr>
              <a:t> členov a to najmä trénerov a rozhodcov, nakoľko niektoré kluby nedisponovali takýmito odborníkmi, čo je základnou podmienkou fungovania športového klubu v zmysle zákona. Uvedená úloha bola zo strany klubov splnená čiastočne. Údaje základnej zdrojovej evidencie SZKB boli v zákonnej lehote zaslané v termíne do 30.9.2019 v zmysle usmernenia MŠ SR do </a:t>
            </a:r>
            <a:r>
              <a:rPr lang="sk-SK" dirty="0" err="1">
                <a:latin typeface="Book Antiqua" panose="02040602050305030304" pitchFamily="18" charset="0"/>
              </a:rPr>
              <a:t>lnformačného</a:t>
            </a:r>
            <a:r>
              <a:rPr lang="sk-SK" dirty="0">
                <a:latin typeface="Book Antiqua" panose="02040602050305030304" pitchFamily="18" charset="0"/>
              </a:rPr>
              <a:t> systému športu.</a:t>
            </a:r>
          </a:p>
          <a:p>
            <a:pPr marL="0" indent="0">
              <a:buNone/>
            </a:pPr>
            <a:r>
              <a:rPr lang="sk-SK" dirty="0">
                <a:latin typeface="Book Antiqua" panose="02040602050305030304" pitchFamily="18" charset="0"/>
              </a:rPr>
              <a:t>Štatisticky k uvedenému termínu bol evidovaný stav nasledovný:</a:t>
            </a:r>
          </a:p>
          <a:p>
            <a:r>
              <a:rPr lang="sk-SK" dirty="0">
                <a:latin typeface="Book Antiqua" panose="02040602050305030304" pitchFamily="18" charset="0"/>
              </a:rPr>
              <a:t>počet klubov – 40</a:t>
            </a:r>
          </a:p>
          <a:p>
            <a:r>
              <a:rPr lang="sk-SK" dirty="0">
                <a:latin typeface="Book Antiqua" panose="02040602050305030304" pitchFamily="18" charset="0"/>
              </a:rPr>
              <a:t>počet členov v kluboch – 1 129</a:t>
            </a:r>
          </a:p>
          <a:p>
            <a:r>
              <a:rPr lang="sk-SK" dirty="0">
                <a:latin typeface="Book Antiqua" panose="02040602050305030304" pitchFamily="18" charset="0"/>
              </a:rPr>
              <a:t>počet trénerov – 42</a:t>
            </a:r>
          </a:p>
          <a:p>
            <a:r>
              <a:rPr lang="sk-SK" dirty="0">
                <a:latin typeface="Book Antiqua" panose="02040602050305030304" pitchFamily="18" charset="0"/>
              </a:rPr>
              <a:t>počet rozhodcov – 27</a:t>
            </a:r>
          </a:p>
          <a:p>
            <a:pPr marL="0" indent="0">
              <a:buNone/>
            </a:pPr>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DFCC8E29-A864-47A3-9305-17845239D35C}"/>
              </a:ext>
            </a:extLst>
          </p:cNvPr>
          <p:cNvPicPr>
            <a:picLocks noChangeAspect="1"/>
          </p:cNvPicPr>
          <p:nvPr/>
        </p:nvPicPr>
        <p:blipFill>
          <a:blip r:embed="rId2"/>
          <a:stretch>
            <a:fillRect/>
          </a:stretch>
        </p:blipFill>
        <p:spPr>
          <a:xfrm>
            <a:off x="10170910" y="648101"/>
            <a:ext cx="923810" cy="923810"/>
          </a:xfrm>
          <a:prstGeom prst="rect">
            <a:avLst/>
          </a:prstGeom>
        </p:spPr>
      </p:pic>
      <p:pic>
        <p:nvPicPr>
          <p:cNvPr id="5" name="Obrázok 4">
            <a:extLst>
              <a:ext uri="{FF2B5EF4-FFF2-40B4-BE49-F238E27FC236}">
                <a16:creationId xmlns:a16="http://schemas.microsoft.com/office/drawing/2014/main" id="{413D10E2-6662-4F51-ADE2-7280510848EC}"/>
              </a:ext>
            </a:extLst>
          </p:cNvPr>
          <p:cNvPicPr>
            <a:picLocks noChangeAspect="1"/>
          </p:cNvPicPr>
          <p:nvPr/>
        </p:nvPicPr>
        <p:blipFill>
          <a:blip r:embed="rId3"/>
          <a:stretch>
            <a:fillRect/>
          </a:stretch>
        </p:blipFill>
        <p:spPr>
          <a:xfrm>
            <a:off x="7337630" y="4630392"/>
            <a:ext cx="1457143" cy="1028571"/>
          </a:xfrm>
          <a:prstGeom prst="rect">
            <a:avLst/>
          </a:prstGeom>
        </p:spPr>
      </p:pic>
      <p:pic>
        <p:nvPicPr>
          <p:cNvPr id="9" name="Obrázok 8">
            <a:extLst>
              <a:ext uri="{FF2B5EF4-FFF2-40B4-BE49-F238E27FC236}">
                <a16:creationId xmlns:a16="http://schemas.microsoft.com/office/drawing/2014/main" id="{7049FB58-AAE1-4F95-AAB9-750E980A40A6}"/>
              </a:ext>
            </a:extLst>
          </p:cNvPr>
          <p:cNvPicPr>
            <a:picLocks noChangeAspect="1"/>
          </p:cNvPicPr>
          <p:nvPr/>
        </p:nvPicPr>
        <p:blipFill>
          <a:blip r:embed="rId4"/>
          <a:stretch>
            <a:fillRect/>
          </a:stretch>
        </p:blipFill>
        <p:spPr>
          <a:xfrm>
            <a:off x="3599853" y="5720116"/>
            <a:ext cx="5765292" cy="347472"/>
          </a:xfrm>
          <a:prstGeom prst="rect">
            <a:avLst/>
          </a:prstGeom>
        </p:spPr>
      </p:pic>
    </p:spTree>
    <p:extLst>
      <p:ext uri="{BB962C8B-B14F-4D97-AF65-F5344CB8AC3E}">
        <p14:creationId xmlns:p14="http://schemas.microsoft.com/office/powerpoint/2010/main" val="3818843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AF87F1-3564-4552-9AF0-D62B1D202340}"/>
              </a:ext>
            </a:extLst>
          </p:cNvPr>
          <p:cNvSpPr>
            <a:spLocks noGrp="1"/>
          </p:cNvSpPr>
          <p:nvPr>
            <p:ph type="title"/>
          </p:nvPr>
        </p:nvSpPr>
        <p:spPr/>
        <p:txBody>
          <a:bodyPr>
            <a:normAutofit fontScale="90000"/>
          </a:bodyPr>
          <a:lstStyle/>
          <a:p>
            <a:r>
              <a:rPr lang="sk-SK" b="1" dirty="0">
                <a:solidFill>
                  <a:schemeClr val="accent1">
                    <a:lumMod val="75000"/>
                  </a:schemeClr>
                </a:solidFill>
                <a:latin typeface="Book Antiqua" panose="02040602050305030304" pitchFamily="18" charset="0"/>
              </a:rPr>
              <a:t>1. KOMISIA ROZHODCOV </a:t>
            </a:r>
            <a:br>
              <a:rPr lang="sk-SK" b="1" dirty="0">
                <a:solidFill>
                  <a:schemeClr val="accent1">
                    <a:lumMod val="75000"/>
                  </a:schemeClr>
                </a:solidFill>
                <a:latin typeface="Book Antiqua" panose="02040602050305030304" pitchFamily="18" charset="0"/>
              </a:rPr>
            </a:br>
            <a:r>
              <a:rPr lang="sk-SK" b="1" dirty="0">
                <a:solidFill>
                  <a:schemeClr val="tx1"/>
                </a:solidFill>
                <a:latin typeface="Book Antiqua" panose="02040602050305030304" pitchFamily="18" charset="0"/>
              </a:rPr>
              <a:t>Správa o činnosti RK za obdobie od 1.4.2019-13.3.2020</a:t>
            </a:r>
            <a:br>
              <a:rPr lang="sk-SK" dirty="0">
                <a:solidFill>
                  <a:schemeClr val="tx1"/>
                </a:solidFill>
                <a:latin typeface="Book Antiqua" panose="02040602050305030304" pitchFamily="18" charset="0"/>
              </a:rPr>
            </a:br>
            <a:endParaRPr lang="sk-SK" b="1" dirty="0">
              <a:solidFill>
                <a:schemeClr val="tx1"/>
              </a:solidFill>
              <a:latin typeface="Book Antiqua" panose="02040602050305030304" pitchFamily="18" charset="0"/>
            </a:endParaRPr>
          </a:p>
        </p:txBody>
      </p:sp>
      <p:pic>
        <p:nvPicPr>
          <p:cNvPr id="4" name="Obrázok 3">
            <a:extLst>
              <a:ext uri="{FF2B5EF4-FFF2-40B4-BE49-F238E27FC236}">
                <a16:creationId xmlns:a16="http://schemas.microsoft.com/office/drawing/2014/main" id="{A14A35C6-4DB5-4540-9EB7-F1712CE39996}"/>
              </a:ext>
            </a:extLst>
          </p:cNvPr>
          <p:cNvPicPr>
            <a:picLocks noChangeAspect="1"/>
          </p:cNvPicPr>
          <p:nvPr/>
        </p:nvPicPr>
        <p:blipFill>
          <a:blip r:embed="rId2"/>
          <a:stretch>
            <a:fillRect/>
          </a:stretch>
        </p:blipFill>
        <p:spPr>
          <a:xfrm>
            <a:off x="10170910" y="648101"/>
            <a:ext cx="923810" cy="923810"/>
          </a:xfrm>
          <a:prstGeom prst="rect">
            <a:avLst/>
          </a:prstGeom>
        </p:spPr>
      </p:pic>
      <p:sp>
        <p:nvSpPr>
          <p:cNvPr id="6" name="Zástupný objekt pre obsah 2">
            <a:extLst>
              <a:ext uri="{FF2B5EF4-FFF2-40B4-BE49-F238E27FC236}">
                <a16:creationId xmlns:a16="http://schemas.microsoft.com/office/drawing/2014/main" id="{9606F31B-F4B6-473B-9AA5-625551602E4E}"/>
              </a:ext>
            </a:extLst>
          </p:cNvPr>
          <p:cNvSpPr>
            <a:spLocks noGrp="1"/>
          </p:cNvSpPr>
          <p:nvPr>
            <p:ph idx="1"/>
          </p:nvPr>
        </p:nvSpPr>
        <p:spPr>
          <a:xfrm>
            <a:off x="677334" y="2160589"/>
            <a:ext cx="8596668" cy="4541869"/>
          </a:xfrm>
        </p:spPr>
        <p:txBody>
          <a:bodyPr>
            <a:normAutofit fontScale="92500"/>
          </a:bodyPr>
          <a:lstStyle/>
          <a:p>
            <a:pPr marL="0" indent="0" algn="just">
              <a:buNone/>
            </a:pPr>
            <a:r>
              <a:rPr lang="sk-SK" dirty="0">
                <a:latin typeface="Book Antiqua" panose="02040602050305030304" pitchFamily="18" charset="0"/>
              </a:rPr>
              <a:t>Rozhodcovská komisia SZKB v nasledujúcom zložení - predseda komisie </a:t>
            </a:r>
            <a:r>
              <a:rPr lang="sk-SK" dirty="0" err="1">
                <a:latin typeface="Book Antiqua" panose="02040602050305030304" pitchFamily="18" charset="0"/>
              </a:rPr>
              <a:t>Ing.Michaela</a:t>
            </a:r>
            <a:r>
              <a:rPr lang="sk-SK" dirty="0">
                <a:latin typeface="Book Antiqua" panose="02040602050305030304" pitchFamily="18" charset="0"/>
              </a:rPr>
              <a:t> Kováčová, členovia RK Rastislav </a:t>
            </a:r>
            <a:r>
              <a:rPr lang="sk-SK" dirty="0" err="1">
                <a:latin typeface="Book Antiqua" panose="02040602050305030304" pitchFamily="18" charset="0"/>
              </a:rPr>
              <a:t>Babinčák</a:t>
            </a:r>
            <a:r>
              <a:rPr lang="sk-SK" dirty="0">
                <a:latin typeface="Book Antiqua" panose="02040602050305030304" pitchFamily="18" charset="0"/>
              </a:rPr>
              <a:t> a Roman Možný, pracovala na implementácií zmien WAKO pre pravidlá SZKB, úprave smerníc, systému hodnotenia.</a:t>
            </a:r>
          </a:p>
          <a:p>
            <a:pPr marL="0" indent="0" algn="just">
              <a:buNone/>
            </a:pPr>
            <a:r>
              <a:rPr lang="sk-SK" dirty="0">
                <a:latin typeface="Book Antiqua" panose="02040602050305030304" pitchFamily="18" charset="0"/>
              </a:rPr>
              <a:t> </a:t>
            </a:r>
          </a:p>
          <a:p>
            <a:pPr marL="0" indent="0" algn="just">
              <a:buNone/>
            </a:pPr>
            <a:r>
              <a:rPr lang="sk-SK" b="1" dirty="0">
                <a:latin typeface="Book Antiqua" panose="02040602050305030304" pitchFamily="18" charset="0"/>
              </a:rPr>
              <a:t>Školenia rozhodcov SZKB 2019/2020:</a:t>
            </a:r>
          </a:p>
          <a:p>
            <a:pPr algn="just"/>
            <a:r>
              <a:rPr lang="sk-SK" dirty="0">
                <a:latin typeface="Book Antiqua" panose="02040602050305030304" pitchFamily="18" charset="0"/>
              </a:rPr>
              <a:t>1.školenie 2.februára 2019 konané v Košiciach, absolvovalo 16 rozhodcov. Zdaného počtu bol 7 nových rozhodcov, ktorí následne zložili rozhodcovské skúšky a dostali licenciu 1.triedy. Zároveň bola zvyšovaná licencia rozhodcu </a:t>
            </a:r>
            <a:r>
              <a:rPr lang="sk-SK" dirty="0" err="1">
                <a:latin typeface="Book Antiqua" panose="02040602050305030304" pitchFamily="18" charset="0"/>
              </a:rPr>
              <a:t>V.Laczka</a:t>
            </a:r>
            <a:r>
              <a:rPr lang="sk-SK" dirty="0">
                <a:latin typeface="Book Antiqua" panose="02040602050305030304" pitchFamily="18" charset="0"/>
              </a:rPr>
              <a:t> z 1.-2.triedu.</a:t>
            </a:r>
          </a:p>
          <a:p>
            <a:pPr algn="just"/>
            <a:r>
              <a:rPr lang="sk-SK" dirty="0">
                <a:latin typeface="Book Antiqua" panose="02040602050305030304" pitchFamily="18" charset="0"/>
              </a:rPr>
              <a:t>2.školenie sa uskutočnilo 12.októbra 2019 v Košiciach, kde sa odprezentovalo 8 rozhodcov, a boli </a:t>
            </a:r>
            <a:r>
              <a:rPr lang="sk-SK" dirty="0" err="1">
                <a:latin typeface="Book Antiqua" panose="02040602050305030304" pitchFamily="18" charset="0"/>
              </a:rPr>
              <a:t>zvýčené</a:t>
            </a:r>
            <a:r>
              <a:rPr lang="sk-SK" dirty="0">
                <a:latin typeface="Book Antiqua" panose="02040602050305030304" pitchFamily="18" charset="0"/>
              </a:rPr>
              <a:t> licencie rozhodcom </a:t>
            </a:r>
            <a:r>
              <a:rPr lang="sk-SK" dirty="0" err="1">
                <a:latin typeface="Book Antiqua" panose="02040602050305030304" pitchFamily="18" charset="0"/>
              </a:rPr>
              <a:t>J.Michalikovi</a:t>
            </a:r>
            <a:r>
              <a:rPr lang="sk-SK" dirty="0">
                <a:latin typeface="Book Antiqua" panose="02040602050305030304" pitchFamily="18" charset="0"/>
              </a:rPr>
              <a:t> (3.trieda) a V. </a:t>
            </a:r>
            <a:r>
              <a:rPr lang="sk-SK" dirty="0" err="1">
                <a:latin typeface="Book Antiqua" panose="02040602050305030304" pitchFamily="18" charset="0"/>
              </a:rPr>
              <a:t>Cmárovej</a:t>
            </a:r>
            <a:r>
              <a:rPr lang="sk-SK" dirty="0">
                <a:latin typeface="Book Antiqua" panose="02040602050305030304" pitchFamily="18" charset="0"/>
              </a:rPr>
              <a:t> (2.trieda).</a:t>
            </a:r>
          </a:p>
          <a:p>
            <a:pPr algn="just"/>
            <a:r>
              <a:rPr lang="sk-SK" dirty="0">
                <a:latin typeface="Book Antiqua" panose="02040602050305030304" pitchFamily="18" charset="0"/>
              </a:rPr>
              <a:t>1.školenie v sezóne 2020, prebehlo 7.3.2020 v Košiciach, s účasťou 13 rozhodcov (preškolenie 7 rozhodcov SZKB, 1 obnovenie licencie, 5 nových rozhodcov). Praktickú časť zakončenú testom </a:t>
            </a:r>
            <a:r>
              <a:rPr lang="sk-SK" dirty="0" err="1">
                <a:latin typeface="Book Antiqua" panose="02040602050305030304" pitchFamily="18" charset="0"/>
              </a:rPr>
              <a:t>uspešne</a:t>
            </a:r>
            <a:r>
              <a:rPr lang="sk-SK" dirty="0">
                <a:latin typeface="Book Antiqua" panose="02040602050305030304" pitchFamily="18" charset="0"/>
              </a:rPr>
              <a:t> zvládli všetci zúčastnení.</a:t>
            </a:r>
          </a:p>
          <a:p>
            <a:pPr algn="just"/>
            <a:endParaRPr lang="sk-SK" dirty="0"/>
          </a:p>
          <a:p>
            <a:pPr algn="just"/>
            <a:endParaRPr lang="sk-SK" dirty="0"/>
          </a:p>
        </p:txBody>
      </p:sp>
    </p:spTree>
    <p:extLst>
      <p:ext uri="{BB962C8B-B14F-4D97-AF65-F5344CB8AC3E}">
        <p14:creationId xmlns:p14="http://schemas.microsoft.com/office/powerpoint/2010/main" val="1167950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EDAD57-5161-4422-8C09-2806F19C200E}"/>
              </a:ext>
            </a:extLst>
          </p:cNvPr>
          <p:cNvSpPr>
            <a:spLocks noGrp="1"/>
          </p:cNvSpPr>
          <p:nvPr>
            <p:ph type="title"/>
          </p:nvPr>
        </p:nvSpPr>
        <p:spPr/>
        <p:txBody>
          <a:bodyPr>
            <a:normAutofit fontScale="90000"/>
          </a:bodyPr>
          <a:lstStyle/>
          <a:p>
            <a:r>
              <a:rPr lang="sk-SK" b="1" dirty="0">
                <a:solidFill>
                  <a:schemeClr val="accent1">
                    <a:lumMod val="75000"/>
                  </a:schemeClr>
                </a:solidFill>
                <a:latin typeface="Book Antiqua" panose="02040602050305030304" pitchFamily="18" charset="0"/>
              </a:rPr>
              <a:t>4. TRÉNERSKO METODICKÁ KOMISIA</a:t>
            </a:r>
            <a:br>
              <a:rPr lang="sk-SK" b="1" dirty="0">
                <a:solidFill>
                  <a:schemeClr val="accent1">
                    <a:lumMod val="75000"/>
                  </a:schemeClr>
                </a:solidFill>
                <a:latin typeface="Book Antiqua" panose="02040602050305030304" pitchFamily="18" charset="0"/>
              </a:rPr>
            </a:br>
            <a:r>
              <a:rPr lang="sk-SK" b="1" dirty="0">
                <a:solidFill>
                  <a:schemeClr val="tx1"/>
                </a:solidFill>
                <a:latin typeface="Book Antiqua" panose="02040602050305030304" pitchFamily="18" charset="0"/>
              </a:rPr>
              <a:t>Správa TMK za rok 2016-2019</a:t>
            </a:r>
            <a:br>
              <a:rPr lang="sk-SK" dirty="0">
                <a:solidFill>
                  <a:schemeClr val="tx1"/>
                </a:solidFill>
                <a:latin typeface="Book Antiqua" panose="02040602050305030304" pitchFamily="18" charset="0"/>
              </a:rPr>
            </a:br>
            <a:endParaRPr lang="sk-SK" b="1"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576B005-85DC-49E6-A1DF-513779FD03A4}"/>
              </a:ext>
            </a:extLst>
          </p:cNvPr>
          <p:cNvSpPr>
            <a:spLocks noGrp="1"/>
          </p:cNvSpPr>
          <p:nvPr>
            <p:ph idx="1"/>
          </p:nvPr>
        </p:nvSpPr>
        <p:spPr>
          <a:xfrm>
            <a:off x="677334" y="1847655"/>
            <a:ext cx="8596668" cy="4873656"/>
          </a:xfrm>
        </p:spPr>
        <p:txBody>
          <a:bodyPr>
            <a:normAutofit fontScale="92500" lnSpcReduction="20000"/>
          </a:bodyPr>
          <a:lstStyle/>
          <a:p>
            <a:pPr marL="0" indent="0">
              <a:buNone/>
            </a:pPr>
            <a:r>
              <a:rPr lang="sk-SK" dirty="0">
                <a:latin typeface="Book Antiqua" panose="02040602050305030304" pitchFamily="18" charset="0"/>
              </a:rPr>
              <a:t>Predseda a metodik TMK SZKB - Mgr. Marek </a:t>
            </a:r>
            <a:r>
              <a:rPr lang="sk-SK" dirty="0" err="1">
                <a:latin typeface="Book Antiqua" panose="02040602050305030304" pitchFamily="18" charset="0"/>
              </a:rPr>
              <a:t>Melko</a:t>
            </a:r>
            <a:r>
              <a:rPr lang="sk-SK" dirty="0">
                <a:latin typeface="Book Antiqua" panose="02040602050305030304" pitchFamily="18" charset="0"/>
              </a:rPr>
              <a:t> </a:t>
            </a:r>
          </a:p>
          <a:p>
            <a:pPr marL="0" indent="0">
              <a:buNone/>
            </a:pPr>
            <a:r>
              <a:rPr lang="sk-SK" dirty="0">
                <a:latin typeface="Book Antiqua" panose="02040602050305030304" pitchFamily="18" charset="0"/>
              </a:rPr>
              <a:t>Členovia TMK </a:t>
            </a:r>
          </a:p>
          <a:p>
            <a:pPr>
              <a:buFontTx/>
              <a:buChar char="-"/>
            </a:pPr>
            <a:r>
              <a:rPr lang="sk-SK" dirty="0" err="1">
                <a:latin typeface="Book Antiqua" panose="02040602050305030304" pitchFamily="18" charset="0"/>
              </a:rPr>
              <a:t>Ing</a:t>
            </a:r>
            <a:r>
              <a:rPr lang="sk-SK" dirty="0">
                <a:latin typeface="Book Antiqua" panose="02040602050305030304" pitchFamily="18" charset="0"/>
              </a:rPr>
              <a:t> Matej </a:t>
            </a:r>
            <a:r>
              <a:rPr lang="sk-SK" dirty="0" err="1">
                <a:latin typeface="Book Antiqua" panose="02040602050305030304" pitchFamily="18" charset="0"/>
              </a:rPr>
              <a:t>Kuráč</a:t>
            </a:r>
            <a:r>
              <a:rPr lang="sk-SK" dirty="0">
                <a:latin typeface="Book Antiqua" panose="02040602050305030304" pitchFamily="18" charset="0"/>
              </a:rPr>
              <a:t>; reprezentačný tréner pre ring</a:t>
            </a:r>
          </a:p>
          <a:p>
            <a:pPr>
              <a:buFontTx/>
              <a:buChar char="-"/>
            </a:pPr>
            <a:r>
              <a:rPr lang="sk-SK" dirty="0">
                <a:latin typeface="Book Antiqua" panose="02040602050305030304" pitchFamily="18" charset="0"/>
              </a:rPr>
              <a:t>Jozef </a:t>
            </a:r>
            <a:r>
              <a:rPr lang="sk-SK" dirty="0" err="1">
                <a:latin typeface="Book Antiqua" panose="02040602050305030304" pitchFamily="18" charset="0"/>
              </a:rPr>
              <a:t>Kolozsy</a:t>
            </a:r>
            <a:r>
              <a:rPr lang="sk-SK" dirty="0">
                <a:latin typeface="Book Antiqua" panose="02040602050305030304" pitchFamily="18" charset="0"/>
              </a:rPr>
              <a:t>; reprezentačný tréner pre tatami </a:t>
            </a:r>
          </a:p>
          <a:p>
            <a:pPr marL="0" indent="0">
              <a:buNone/>
            </a:pPr>
            <a:r>
              <a:rPr lang="sk-SK" dirty="0">
                <a:latin typeface="Book Antiqua" panose="02040602050305030304" pitchFamily="18" charset="0"/>
              </a:rPr>
              <a:t>Metodik TMK SZKB - Ing. Peter </a:t>
            </a:r>
            <a:r>
              <a:rPr lang="sk-SK" dirty="0" err="1">
                <a:latin typeface="Book Antiqua" panose="02040602050305030304" pitchFamily="18" charset="0"/>
              </a:rPr>
              <a:t>Onuščák</a:t>
            </a:r>
            <a:r>
              <a:rPr lang="sk-SK" dirty="0">
                <a:latin typeface="Book Antiqua" panose="02040602050305030304" pitchFamily="18" charset="0"/>
              </a:rPr>
              <a:t> </a:t>
            </a:r>
          </a:p>
          <a:p>
            <a:pPr marL="0" indent="0">
              <a:buNone/>
            </a:pPr>
            <a:r>
              <a:rPr lang="sk-SK" dirty="0">
                <a:latin typeface="Book Antiqua" panose="02040602050305030304" pitchFamily="18" charset="0"/>
              </a:rPr>
              <a:t>Skúšobní komisári STV: - Ing. Viktor </a:t>
            </a:r>
            <a:r>
              <a:rPr lang="sk-SK" dirty="0" err="1">
                <a:latin typeface="Book Antiqua" panose="02040602050305030304" pitchFamily="18" charset="0"/>
              </a:rPr>
              <a:t>Žuffa</a:t>
            </a:r>
            <a:r>
              <a:rPr lang="sk-SK" dirty="0">
                <a:latin typeface="Book Antiqua" panose="02040602050305030304" pitchFamily="18" charset="0"/>
              </a:rPr>
              <a:t>, Ľuboslav </a:t>
            </a:r>
            <a:r>
              <a:rPr lang="sk-SK" dirty="0" err="1">
                <a:latin typeface="Book Antiqua" panose="02040602050305030304" pitchFamily="18" charset="0"/>
              </a:rPr>
              <a:t>Bodor</a:t>
            </a:r>
            <a:r>
              <a:rPr lang="sk-SK" dirty="0">
                <a:latin typeface="Book Antiqua" panose="02040602050305030304" pitchFamily="18" charset="0"/>
              </a:rPr>
              <a:t>, Roman </a:t>
            </a:r>
            <a:r>
              <a:rPr lang="sk-SK" dirty="0" err="1">
                <a:latin typeface="Book Antiqua" panose="02040602050305030304" pitchFamily="18" charset="0"/>
              </a:rPr>
              <a:t>Štampolský</a:t>
            </a:r>
            <a:r>
              <a:rPr lang="sk-SK" dirty="0">
                <a:latin typeface="Book Antiqua" panose="02040602050305030304" pitchFamily="18" charset="0"/>
              </a:rPr>
              <a:t>. </a:t>
            </a:r>
          </a:p>
          <a:p>
            <a:pPr marL="0" indent="0">
              <a:buNone/>
            </a:pPr>
            <a:endParaRPr lang="sk-SK" dirty="0">
              <a:latin typeface="Book Antiqua" panose="02040602050305030304" pitchFamily="18" charset="0"/>
            </a:endParaRPr>
          </a:p>
          <a:p>
            <a:pPr marL="0" indent="0">
              <a:buNone/>
            </a:pPr>
            <a:r>
              <a:rPr lang="sk-SK" dirty="0">
                <a:latin typeface="Book Antiqua" panose="02040602050305030304" pitchFamily="18" charset="0"/>
              </a:rPr>
              <a:t>TMK sa zamerala na 5 hlavných okruhov a to:</a:t>
            </a:r>
          </a:p>
          <a:p>
            <a:pPr marL="0" indent="0">
              <a:buNone/>
            </a:pPr>
            <a:r>
              <a:rPr lang="sk-SK" dirty="0">
                <a:latin typeface="Book Antiqua" panose="02040602050305030304" pitchFamily="18" charset="0"/>
              </a:rPr>
              <a:t> </a:t>
            </a:r>
          </a:p>
          <a:p>
            <a:r>
              <a:rPr lang="cs-CZ" b="1" dirty="0">
                <a:latin typeface="Book Antiqua" panose="02040602050305030304" pitchFamily="18" charset="0"/>
              </a:rPr>
              <a:t>I. - </a:t>
            </a:r>
            <a:r>
              <a:rPr lang="cs-CZ" b="1" dirty="0" err="1">
                <a:latin typeface="Book Antiqua" panose="02040602050305030304" pitchFamily="18" charset="0"/>
              </a:rPr>
              <a:t>výber</a:t>
            </a:r>
            <a:r>
              <a:rPr lang="cs-CZ" b="1" dirty="0">
                <a:latin typeface="Book Antiqua" panose="02040602050305030304" pitchFamily="18" charset="0"/>
              </a:rPr>
              <a:t> </a:t>
            </a:r>
            <a:r>
              <a:rPr lang="cs-CZ" b="1" dirty="0" err="1">
                <a:latin typeface="Book Antiqua" panose="02040602050305030304" pitchFamily="18" charset="0"/>
              </a:rPr>
              <a:t>reprezentácie</a:t>
            </a:r>
            <a:r>
              <a:rPr lang="cs-CZ" b="1" dirty="0">
                <a:latin typeface="Book Antiqua" panose="02040602050305030304" pitchFamily="18" charset="0"/>
              </a:rPr>
              <a:t> </a:t>
            </a:r>
            <a:endParaRPr lang="sk-SK" dirty="0">
              <a:latin typeface="Book Antiqua" panose="02040602050305030304" pitchFamily="18" charset="0"/>
            </a:endParaRPr>
          </a:p>
          <a:p>
            <a:r>
              <a:rPr lang="cs-CZ" b="1" dirty="0">
                <a:latin typeface="Book Antiqua" panose="02040602050305030304" pitchFamily="18" charset="0"/>
              </a:rPr>
              <a:t>II. - </a:t>
            </a:r>
            <a:r>
              <a:rPr lang="cs-CZ" b="1" dirty="0" err="1">
                <a:latin typeface="Book Antiqua" panose="02040602050305030304" pitchFamily="18" charset="0"/>
              </a:rPr>
              <a:t>sústredenia</a:t>
            </a:r>
            <a:r>
              <a:rPr lang="cs-CZ" b="1" dirty="0">
                <a:latin typeface="Book Antiqua" panose="02040602050305030304" pitchFamily="18" charset="0"/>
              </a:rPr>
              <a:t> </a:t>
            </a:r>
            <a:endParaRPr lang="sk-SK" dirty="0">
              <a:latin typeface="Book Antiqua" panose="02040602050305030304" pitchFamily="18" charset="0"/>
            </a:endParaRPr>
          </a:p>
          <a:p>
            <a:r>
              <a:rPr lang="cs-CZ" b="1" dirty="0">
                <a:latin typeface="Book Antiqua" panose="02040602050305030304" pitchFamily="18" charset="0"/>
              </a:rPr>
              <a:t>III. - </a:t>
            </a:r>
            <a:r>
              <a:rPr lang="cs-CZ" b="1" dirty="0" err="1">
                <a:latin typeface="Book Antiqua" panose="02040602050305030304" pitchFamily="18" charset="0"/>
              </a:rPr>
              <a:t>súťaže</a:t>
            </a:r>
            <a:r>
              <a:rPr lang="cs-CZ" b="1" dirty="0">
                <a:latin typeface="Book Antiqua" panose="02040602050305030304" pitchFamily="18" charset="0"/>
              </a:rPr>
              <a:t> </a:t>
            </a:r>
            <a:endParaRPr lang="sk-SK" dirty="0">
              <a:latin typeface="Book Antiqua" panose="02040602050305030304" pitchFamily="18" charset="0"/>
            </a:endParaRPr>
          </a:p>
          <a:p>
            <a:r>
              <a:rPr lang="cs-CZ" b="1" dirty="0">
                <a:latin typeface="Book Antiqua" panose="02040602050305030304" pitchFamily="18" charset="0"/>
              </a:rPr>
              <a:t>IV. - </a:t>
            </a:r>
            <a:r>
              <a:rPr lang="cs-CZ" b="1" dirty="0" err="1">
                <a:latin typeface="Book Antiqua" panose="02040602050305030304" pitchFamily="18" charset="0"/>
              </a:rPr>
              <a:t>školenia</a:t>
            </a:r>
            <a:endParaRPr lang="sk-SK" dirty="0">
              <a:latin typeface="Book Antiqua" panose="02040602050305030304" pitchFamily="18" charset="0"/>
            </a:endParaRPr>
          </a:p>
          <a:p>
            <a:r>
              <a:rPr lang="cs-CZ" b="1" dirty="0">
                <a:latin typeface="Book Antiqua" panose="02040602050305030304" pitchFamily="18" charset="0"/>
              </a:rPr>
              <a:t>V. - </a:t>
            </a:r>
            <a:r>
              <a:rPr lang="cs-CZ" b="1" dirty="0" err="1">
                <a:latin typeface="Book Antiqua" panose="02040602050305030304" pitchFamily="18" charset="0"/>
              </a:rPr>
              <a:t>páskovanie</a:t>
            </a:r>
            <a:r>
              <a:rPr lang="cs-CZ" b="1" dirty="0">
                <a:latin typeface="Book Antiqua" panose="02040602050305030304" pitchFamily="18" charset="0"/>
              </a:rPr>
              <a:t> /</a:t>
            </a:r>
            <a:r>
              <a:rPr lang="cs-CZ" b="1" dirty="0" err="1">
                <a:latin typeface="Book Antiqua" panose="02040602050305030304" pitchFamily="18" charset="0"/>
              </a:rPr>
              <a:t>skúšky</a:t>
            </a:r>
            <a:r>
              <a:rPr lang="cs-CZ" b="1" dirty="0">
                <a:latin typeface="Book Antiqua" panose="02040602050305030304" pitchFamily="18" charset="0"/>
              </a:rPr>
              <a:t> </a:t>
            </a:r>
            <a:r>
              <a:rPr lang="cs-CZ" b="1" dirty="0" err="1">
                <a:latin typeface="Book Antiqua" panose="02040602050305030304" pitchFamily="18" charset="0"/>
              </a:rPr>
              <a:t>technickej</a:t>
            </a:r>
            <a:r>
              <a:rPr lang="cs-CZ" b="1" dirty="0">
                <a:latin typeface="Book Antiqua" panose="02040602050305030304" pitchFamily="18" charset="0"/>
              </a:rPr>
              <a:t> </a:t>
            </a:r>
            <a:r>
              <a:rPr lang="cs-CZ" b="1" dirty="0" err="1">
                <a:latin typeface="Book Antiqua" panose="02040602050305030304" pitchFamily="18" charset="0"/>
              </a:rPr>
              <a:t>vyspelosti</a:t>
            </a:r>
            <a:r>
              <a:rPr lang="cs-CZ" b="1" dirty="0">
                <a:latin typeface="Book Antiqua" panose="02040602050305030304" pitchFamily="18" charset="0"/>
              </a:rPr>
              <a:t>/.</a:t>
            </a:r>
            <a:endParaRPr lang="sk-SK" dirty="0">
              <a:latin typeface="Book Antiqua" panose="02040602050305030304" pitchFamily="18" charset="0"/>
            </a:endParaRP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4FD30A1-A213-45A2-889B-B32412E5FC09}"/>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36571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EDAD57-5161-4422-8C09-2806F19C200E}"/>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4. TRÉNERSKO METODICKÁ KOMISIA</a:t>
            </a:r>
            <a:endParaRPr lang="sk-SK" b="1"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576B005-85DC-49E6-A1DF-513779FD03A4}"/>
              </a:ext>
            </a:extLst>
          </p:cNvPr>
          <p:cNvSpPr>
            <a:spLocks noGrp="1"/>
          </p:cNvSpPr>
          <p:nvPr>
            <p:ph idx="1"/>
          </p:nvPr>
        </p:nvSpPr>
        <p:spPr>
          <a:xfrm>
            <a:off x="677334" y="1847655"/>
            <a:ext cx="8596668" cy="4873656"/>
          </a:xfrm>
        </p:spPr>
        <p:txBody>
          <a:bodyPr>
            <a:normAutofit fontScale="70000" lnSpcReduction="20000"/>
          </a:bodyPr>
          <a:lstStyle/>
          <a:p>
            <a:pPr marL="0" indent="0">
              <a:buNone/>
            </a:pPr>
            <a:r>
              <a:rPr lang="sk-SK" b="1" dirty="0">
                <a:latin typeface="Book Antiqua" panose="02040602050305030304" pitchFamily="18" charset="0"/>
              </a:rPr>
              <a:t>I. Výber reprezentácie</a:t>
            </a:r>
            <a:endParaRPr lang="sk-SK" dirty="0">
              <a:latin typeface="Book Antiqua" panose="02040602050305030304" pitchFamily="18" charset="0"/>
            </a:endParaRPr>
          </a:p>
          <a:p>
            <a:pPr marL="0" indent="0">
              <a:buNone/>
            </a:pPr>
            <a:r>
              <a:rPr lang="sk-SK" dirty="0">
                <a:latin typeface="Book Antiqua" panose="02040602050305030304" pitchFamily="18" charset="0"/>
              </a:rPr>
              <a:t>Výber do štátnej športovej reprezentácie SR za 4-ročné obdobie bol robený za základe najlepších výsledkov, </a:t>
            </a:r>
            <a:r>
              <a:rPr lang="sk-SK" dirty="0" err="1">
                <a:latin typeface="Book Antiqua" panose="02040602050305030304" pitchFamily="18" charset="0"/>
              </a:rPr>
              <a:t>trénovanosti</a:t>
            </a:r>
            <a:r>
              <a:rPr lang="sk-SK" dirty="0">
                <a:latin typeface="Book Antiqua" panose="02040602050305030304" pitchFamily="18" charset="0"/>
              </a:rPr>
              <a:t> a pripravenosti. Tomu bola  prispôsobená aj letná príprava a reprezentačné sústredenie, ktoré určilo aj konečnú podobu nominácie na majstrovstvá sveta a Európy juniorov, kadetov a seniorov. Za toto obdobie sme získali v kadetských a juniorských podujatiach tieto výsledky:</a:t>
            </a:r>
          </a:p>
          <a:p>
            <a:r>
              <a:rPr lang="sk-SK" dirty="0">
                <a:latin typeface="Book Antiqua" panose="02040602050305030304" pitchFamily="18" charset="0"/>
              </a:rPr>
              <a:t>Rok 2016</a:t>
            </a:r>
          </a:p>
          <a:p>
            <a:pPr marL="0" indent="0">
              <a:buNone/>
            </a:pPr>
            <a:r>
              <a:rPr lang="sk-SK" dirty="0">
                <a:latin typeface="Book Antiqua" panose="02040602050305030304" pitchFamily="18" charset="0"/>
              </a:rPr>
              <a:t> – MS v Írsku /</a:t>
            </a:r>
            <a:r>
              <a:rPr lang="sk-SK" dirty="0" err="1">
                <a:latin typeface="Book Antiqua" panose="02040602050305030304" pitchFamily="18" charset="0"/>
              </a:rPr>
              <a:t>KaJ</a:t>
            </a:r>
            <a:r>
              <a:rPr lang="sk-SK" dirty="0">
                <a:latin typeface="Book Antiqua" panose="02040602050305030304" pitchFamily="18" charset="0"/>
              </a:rPr>
              <a:t>/				- 3 zlaté,1 strieborná a 6 bronzových medailí  </a:t>
            </a:r>
          </a:p>
          <a:p>
            <a:pPr marL="0" indent="0">
              <a:buNone/>
            </a:pPr>
            <a:r>
              <a:rPr lang="sk-SK" dirty="0">
                <a:latin typeface="Book Antiqua" panose="02040602050305030304" pitchFamily="18" charset="0"/>
              </a:rPr>
              <a:t> – ME v Grécku a Slovinsku /S/		-1 zlata, 3 strieborné 4 bronzové medailí	</a:t>
            </a:r>
          </a:p>
          <a:p>
            <a:r>
              <a:rPr lang="sk-SK" dirty="0">
                <a:latin typeface="Book Antiqua" panose="02040602050305030304" pitchFamily="18" charset="0"/>
              </a:rPr>
              <a:t>Rok 2017</a:t>
            </a:r>
          </a:p>
          <a:p>
            <a:pPr marL="0" indent="0">
              <a:buNone/>
            </a:pPr>
            <a:r>
              <a:rPr lang="sk-SK" dirty="0">
                <a:latin typeface="Book Antiqua" panose="02040602050305030304" pitchFamily="18" charset="0"/>
              </a:rPr>
              <a:t>–</a:t>
            </a:r>
            <a:r>
              <a:rPr lang="sk-SK" b="1" dirty="0">
                <a:latin typeface="Book Antiqua" panose="02040602050305030304" pitchFamily="18" charset="0"/>
              </a:rPr>
              <a:t> </a:t>
            </a:r>
            <a:r>
              <a:rPr lang="sk-SK" dirty="0">
                <a:latin typeface="Book Antiqua" panose="02040602050305030304" pitchFamily="18" charset="0"/>
              </a:rPr>
              <a:t>ME v Macedónsku /</a:t>
            </a:r>
            <a:r>
              <a:rPr lang="sk-SK" dirty="0" err="1">
                <a:latin typeface="Book Antiqua" panose="02040602050305030304" pitchFamily="18" charset="0"/>
              </a:rPr>
              <a:t>JaK</a:t>
            </a:r>
            <a:r>
              <a:rPr lang="sk-SK" dirty="0">
                <a:latin typeface="Book Antiqua" panose="02040602050305030304" pitchFamily="18" charset="0"/>
              </a:rPr>
              <a:t>/			- 5 strieborných a 5 bronzových medailí</a:t>
            </a:r>
          </a:p>
          <a:p>
            <a:pPr marL="0" indent="0">
              <a:buNone/>
            </a:pPr>
            <a:r>
              <a:rPr lang="sk-SK" dirty="0">
                <a:latin typeface="Book Antiqua" panose="02040602050305030304" pitchFamily="18" charset="0"/>
              </a:rPr>
              <a:t>– MS v Budapešti /S/				-1 zlata, 2 striebra a 5 bronzových medailí </a:t>
            </a:r>
          </a:p>
          <a:p>
            <a:pPr marL="0" indent="0">
              <a:buNone/>
            </a:pPr>
            <a:r>
              <a:rPr lang="sk-SK" dirty="0">
                <a:latin typeface="Book Antiqua" panose="02040602050305030304" pitchFamily="18" charset="0"/>
              </a:rPr>
              <a:t>– Svetové hry Poľsko /S/			- 1 strieborná a 1bronzová medaila </a:t>
            </a:r>
          </a:p>
          <a:p>
            <a:r>
              <a:rPr lang="sk-SK" dirty="0">
                <a:latin typeface="Book Antiqua" panose="02040602050305030304" pitchFamily="18" charset="0"/>
              </a:rPr>
              <a:t>Rok 2018</a:t>
            </a:r>
          </a:p>
          <a:p>
            <a:pPr marL="0" indent="0">
              <a:buNone/>
            </a:pPr>
            <a:r>
              <a:rPr lang="sk-SK" dirty="0">
                <a:latin typeface="Book Antiqua" panose="02040602050305030304" pitchFamily="18" charset="0"/>
              </a:rPr>
              <a:t> – MS v Taliansku /</a:t>
            </a:r>
            <a:r>
              <a:rPr lang="sk-SK" dirty="0" err="1">
                <a:latin typeface="Book Antiqua" panose="02040602050305030304" pitchFamily="18" charset="0"/>
              </a:rPr>
              <a:t>KaJ</a:t>
            </a:r>
            <a:r>
              <a:rPr lang="sk-SK" dirty="0">
                <a:latin typeface="Book Antiqua" panose="02040602050305030304" pitchFamily="18" charset="0"/>
              </a:rPr>
              <a:t>/				- 2 strieborné a 6 bronzových </a:t>
            </a:r>
            <a:r>
              <a:rPr lang="sk-SK" dirty="0" err="1">
                <a:latin typeface="Book Antiqua" panose="02040602050305030304" pitchFamily="18" charset="0"/>
              </a:rPr>
              <a:t>medail</a:t>
            </a:r>
            <a:endParaRPr lang="sk-SK" dirty="0">
              <a:latin typeface="Book Antiqua" panose="02040602050305030304" pitchFamily="18" charset="0"/>
            </a:endParaRPr>
          </a:p>
          <a:p>
            <a:pPr marL="0" indent="0">
              <a:buNone/>
            </a:pPr>
            <a:r>
              <a:rPr lang="sk-SK" dirty="0">
                <a:latin typeface="Book Antiqua" panose="02040602050305030304" pitchFamily="18" charset="0"/>
              </a:rPr>
              <a:t>– ME v Bratislave /S/				- 3 zlaté, 2 strieborné a 2 bronzové medailí</a:t>
            </a:r>
          </a:p>
          <a:p>
            <a:r>
              <a:rPr lang="sk-SK" dirty="0">
                <a:latin typeface="Book Antiqua" panose="02040602050305030304" pitchFamily="18" charset="0"/>
              </a:rPr>
              <a:t>Rok 2019 </a:t>
            </a:r>
          </a:p>
          <a:p>
            <a:pPr marL="0" indent="0">
              <a:buNone/>
            </a:pPr>
            <a:r>
              <a:rPr lang="sk-SK" dirty="0">
                <a:latin typeface="Book Antiqua" panose="02040602050305030304" pitchFamily="18" charset="0"/>
              </a:rPr>
              <a:t>–</a:t>
            </a:r>
            <a:r>
              <a:rPr lang="sk-SK" b="1" dirty="0">
                <a:latin typeface="Book Antiqua" panose="02040602050305030304" pitchFamily="18" charset="0"/>
              </a:rPr>
              <a:t> </a:t>
            </a:r>
            <a:r>
              <a:rPr lang="sk-SK" dirty="0">
                <a:latin typeface="Book Antiqua" panose="02040602050305030304" pitchFamily="18" charset="0"/>
              </a:rPr>
              <a:t>ME v Maďarsku /</a:t>
            </a:r>
            <a:r>
              <a:rPr lang="sk-SK" dirty="0" err="1">
                <a:latin typeface="Book Antiqua" panose="02040602050305030304" pitchFamily="18" charset="0"/>
              </a:rPr>
              <a:t>JaK</a:t>
            </a:r>
            <a:r>
              <a:rPr lang="sk-SK" dirty="0">
                <a:latin typeface="Book Antiqua" panose="02040602050305030304" pitchFamily="18" charset="0"/>
              </a:rPr>
              <a:t>/				-1 zlata, 1 strieborná a 10 bronzových medailí</a:t>
            </a:r>
          </a:p>
          <a:p>
            <a:pPr marL="0" indent="0">
              <a:buNone/>
            </a:pPr>
            <a:r>
              <a:rPr lang="sk-SK" dirty="0">
                <a:latin typeface="Book Antiqua" panose="02040602050305030304" pitchFamily="18" charset="0"/>
              </a:rPr>
              <a:t>– MS v Turecku /S/				- 2 zlaté, 1 strieborná a 3 bronzové.</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4FD30A1-A213-45A2-889B-B32412E5FC09}"/>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245874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EDAD57-5161-4422-8C09-2806F19C200E}"/>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4. TRÉNERSKO METODICKÁ KOMISIA</a:t>
            </a:r>
            <a:endParaRPr lang="sk-SK" b="1"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576B005-85DC-49E6-A1DF-513779FD03A4}"/>
              </a:ext>
            </a:extLst>
          </p:cNvPr>
          <p:cNvSpPr>
            <a:spLocks noGrp="1"/>
          </p:cNvSpPr>
          <p:nvPr>
            <p:ph idx="1"/>
          </p:nvPr>
        </p:nvSpPr>
        <p:spPr>
          <a:xfrm>
            <a:off x="677334" y="1847655"/>
            <a:ext cx="8596668" cy="4873656"/>
          </a:xfrm>
        </p:spPr>
        <p:txBody>
          <a:bodyPr>
            <a:normAutofit/>
          </a:bodyPr>
          <a:lstStyle/>
          <a:p>
            <a:pPr marL="0" indent="0">
              <a:buNone/>
            </a:pPr>
            <a:r>
              <a:rPr lang="sk-SK" dirty="0">
                <a:latin typeface="Book Antiqua" panose="02040602050305030304" pitchFamily="18" charset="0"/>
              </a:rPr>
              <a:t>Za vynikajúce výsledky  chcem všetkým /reprezentantom, trénerom a rodičom/ úprimne poďakovať a popriať ešte veľa ďalších úspechov jednak v športe ale aj v súkromí. </a:t>
            </a:r>
          </a:p>
          <a:p>
            <a:pPr marL="0" indent="0">
              <a:buNone/>
            </a:pPr>
            <a:r>
              <a:rPr lang="sk-SK" dirty="0">
                <a:latin typeface="Book Antiqua" panose="02040602050305030304" pitchFamily="18" charset="0"/>
              </a:rPr>
              <a:t>V priebehu týchto rokov boli aj ďalšie podujatia ako svetový pohár v Budapešti, Innsbrucku a </a:t>
            </a:r>
            <a:r>
              <a:rPr lang="sk-SK" dirty="0" err="1">
                <a:latin typeface="Book Antiqua" panose="02040602050305030304" pitchFamily="18" charset="0"/>
              </a:rPr>
              <a:t>Riminni</a:t>
            </a:r>
            <a:r>
              <a:rPr lang="sk-SK" dirty="0">
                <a:latin typeface="Book Antiqua" panose="02040602050305030304" pitchFamily="18" charset="0"/>
              </a:rPr>
              <a:t>, európsky pohár v Belehrade, Prahe a </a:t>
            </a:r>
            <a:r>
              <a:rPr lang="sk-SK" dirty="0" err="1">
                <a:latin typeface="Book Antiqua" panose="02040602050305030304" pitchFamily="18" charset="0"/>
              </a:rPr>
              <a:t>Karlovači</a:t>
            </a:r>
            <a:r>
              <a:rPr lang="sk-SK" dirty="0">
                <a:latin typeface="Book Antiqua" panose="02040602050305030304" pitchFamily="18" charset="0"/>
              </a:rPr>
              <a:t>, kde podávali naši reprezentanti vynikajúce výsledky a úspešne reprezentovali našu krajinu. </a:t>
            </a:r>
          </a:p>
          <a:p>
            <a:pPr marL="0" indent="0">
              <a:buNone/>
            </a:pPr>
            <a:r>
              <a:rPr lang="sk-SK" dirty="0">
                <a:latin typeface="Book Antiqua" panose="02040602050305030304" pitchFamily="18" charset="0"/>
              </a:rPr>
              <a:t>Na domácej pôde je nutné spomenúť aj Slovak </a:t>
            </a:r>
            <a:r>
              <a:rPr lang="sk-SK" dirty="0" err="1">
                <a:latin typeface="Book Antiqua" panose="02040602050305030304" pitchFamily="18" charset="0"/>
              </a:rPr>
              <a:t>Open</a:t>
            </a:r>
            <a:r>
              <a:rPr lang="sk-SK" dirty="0">
                <a:latin typeface="Book Antiqua" panose="02040602050305030304" pitchFamily="18" charset="0"/>
              </a:rPr>
              <a:t> /</a:t>
            </a:r>
            <a:r>
              <a:rPr lang="sk-SK" dirty="0" err="1">
                <a:latin typeface="Book Antiqua" panose="02040602050305030304" pitchFamily="18" charset="0"/>
              </a:rPr>
              <a:t>Memorial</a:t>
            </a:r>
            <a:r>
              <a:rPr lang="sk-SK" dirty="0">
                <a:latin typeface="Book Antiqua" panose="02040602050305030304" pitchFamily="18" charset="0"/>
              </a:rPr>
              <a:t> L. Tótha/ kde sme úspešne reprezentovali SR a kluby SZKB. V ďalšom  období je potrebné skvalitniť prácu nielen s mládežou ale aj s dospelými. Taktiež objavovať a hľadať nové talenty a pritiahnuť ich do našej rodiny SZKB a do reprezentácie SR. /všetky výsledku sú na  webovej stránke SZKB/.</a:t>
            </a:r>
          </a:p>
          <a:p>
            <a:pPr marL="0" indent="0">
              <a:buNone/>
            </a:pPr>
            <a:r>
              <a:rPr lang="sk-SK" dirty="0">
                <a:latin typeface="Book Antiqua" panose="02040602050305030304" pitchFamily="18" charset="0"/>
              </a:rPr>
              <a:t>Ďalšou našou úlohou bolo každý rok pripraviť „Vyhodnotenie najúspešnejších športovcov a trénerov“ Slovenského zväzu kickboxu za dané obdobie. Verím, že sme vždy seriózne a zodpovedne  odcedili tých najlepších športovcov a trénerov za ich prácu a reprezentáciu. </a:t>
            </a:r>
          </a:p>
          <a:p>
            <a:pPr marL="0" indent="0">
              <a:buNone/>
            </a:pPr>
            <a:endParaRPr lang="sk-SK" dirty="0">
              <a:latin typeface="Book Antiqua" panose="02040602050305030304" pitchFamily="18" charset="0"/>
            </a:endParaRPr>
          </a:p>
          <a:p>
            <a:pPr marL="0" indent="0">
              <a:buNone/>
            </a:pPr>
            <a:endParaRPr lang="sk-SK" dirty="0">
              <a:latin typeface="Book Antiqua" panose="02040602050305030304" pitchFamily="18" charset="0"/>
            </a:endParaRP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4FD30A1-A213-45A2-889B-B32412E5FC09}"/>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1610819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EDAD57-5161-4422-8C09-2806F19C200E}"/>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4. TRÉNERSKO METODICKÁ KOMISIA</a:t>
            </a:r>
            <a:endParaRPr lang="sk-SK" b="1"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576B005-85DC-49E6-A1DF-513779FD03A4}"/>
              </a:ext>
            </a:extLst>
          </p:cNvPr>
          <p:cNvSpPr>
            <a:spLocks noGrp="1"/>
          </p:cNvSpPr>
          <p:nvPr>
            <p:ph idx="1"/>
          </p:nvPr>
        </p:nvSpPr>
        <p:spPr>
          <a:xfrm>
            <a:off x="677334" y="1847655"/>
            <a:ext cx="8596668" cy="4873656"/>
          </a:xfrm>
        </p:spPr>
        <p:txBody>
          <a:bodyPr>
            <a:normAutofit fontScale="92500" lnSpcReduction="10000"/>
          </a:bodyPr>
          <a:lstStyle/>
          <a:p>
            <a:pPr marL="0" indent="0">
              <a:buNone/>
            </a:pPr>
            <a:r>
              <a:rPr lang="sk-SK" b="1" dirty="0">
                <a:latin typeface="Book Antiqua" panose="02040602050305030304" pitchFamily="18" charset="0"/>
              </a:rPr>
              <a:t>II. Sústredenia</a:t>
            </a:r>
            <a:endParaRPr lang="sk-SK" dirty="0">
              <a:latin typeface="Book Antiqua" panose="02040602050305030304" pitchFamily="18" charset="0"/>
            </a:endParaRPr>
          </a:p>
          <a:p>
            <a:pPr marL="0" indent="0">
              <a:buNone/>
            </a:pPr>
            <a:r>
              <a:rPr lang="sk-SK" dirty="0">
                <a:latin typeface="Book Antiqua" panose="02040602050305030304" pitchFamily="18" charset="0"/>
              </a:rPr>
              <a:t>V každom kalendárnom roku sa dvakrát uskutočnilo reprezentačné ringové sústredenie spravidla v Košiciach, v Lučenci a v B. Bystrici. Pre tatami športy takéto stretnutia boli realizované v Prešove. Výborné </a:t>
            </a:r>
            <a:r>
              <a:rPr lang="sk-SK" dirty="0" err="1">
                <a:latin typeface="Book Antiqua" panose="02040602050305030304" pitchFamily="18" charset="0"/>
              </a:rPr>
              <a:t>sparingy</a:t>
            </a:r>
            <a:r>
              <a:rPr lang="sk-SK" dirty="0">
                <a:latin typeface="Book Antiqua" panose="02040602050305030304" pitchFamily="18" charset="0"/>
              </a:rPr>
              <a:t> a taktická príprava naštartovala mnohých pretekárov na ďalšiu prípravu v kluboch a reprezentácii. </a:t>
            </a:r>
          </a:p>
          <a:p>
            <a:pPr marL="0" indent="0">
              <a:buNone/>
            </a:pPr>
            <a:r>
              <a:rPr lang="sk-SK" dirty="0">
                <a:latin typeface="Book Antiqua" panose="02040602050305030304" pitchFamily="18" charset="0"/>
              </a:rPr>
              <a:t>Taktiež každý rok boli vykonané a realizované reprezentačné sústredenia vo vysokohorskom prostredí vo Vysokých Tatrách. Tohto sústredenia  sa v priemere zúčastnilo 60 pretekárov. Sústredenia mali vysokú úroveň za čo sa treba hlavne poďakovať P. </a:t>
            </a:r>
            <a:r>
              <a:rPr lang="sk-SK" dirty="0" err="1">
                <a:latin typeface="Book Antiqua" panose="02040602050305030304" pitchFamily="18" charset="0"/>
              </a:rPr>
              <a:t>Onuščákovi</a:t>
            </a:r>
            <a:r>
              <a:rPr lang="sk-SK" dirty="0">
                <a:latin typeface="Book Antiqua" panose="02040602050305030304" pitchFamily="18" charset="0"/>
              </a:rPr>
              <a:t>, </a:t>
            </a:r>
            <a:r>
              <a:rPr lang="sk-SK" dirty="0" err="1">
                <a:latin typeface="Book Antiqua" panose="02040602050305030304" pitchFamily="18" charset="0"/>
              </a:rPr>
              <a:t>Kolozsymu</a:t>
            </a:r>
            <a:r>
              <a:rPr lang="sk-SK" dirty="0">
                <a:latin typeface="Book Antiqua" panose="02040602050305030304" pitchFamily="18" charset="0"/>
              </a:rPr>
              <a:t>, </a:t>
            </a:r>
            <a:r>
              <a:rPr lang="sk-SK" dirty="0" err="1">
                <a:latin typeface="Book Antiqua" panose="02040602050305030304" pitchFamily="18" charset="0"/>
              </a:rPr>
              <a:t>Melkovi</a:t>
            </a:r>
            <a:r>
              <a:rPr lang="sk-SK" dirty="0">
                <a:latin typeface="Book Antiqua" panose="02040602050305030304" pitchFamily="18" charset="0"/>
              </a:rPr>
              <a:t> a </a:t>
            </a:r>
            <a:r>
              <a:rPr lang="sk-SK" dirty="0" err="1">
                <a:latin typeface="Book Antiqua" panose="02040602050305030304" pitchFamily="18" charset="0"/>
              </a:rPr>
              <a:t>Kuračovi</a:t>
            </a:r>
            <a:r>
              <a:rPr lang="sk-SK" dirty="0">
                <a:latin typeface="Book Antiqua" panose="02040602050305030304" pitchFamily="18" charset="0"/>
              </a:rPr>
              <a:t>. Na konci každého zrazu bola urobená nominácia  do reprezentácie SR na majstrovstvá sveta a Európy  jednak kadetov, juniorov a seniorov. </a:t>
            </a:r>
          </a:p>
          <a:p>
            <a:pPr marL="0" indent="0">
              <a:buNone/>
            </a:pPr>
            <a:endParaRPr lang="sk-SK" dirty="0">
              <a:latin typeface="Book Antiqua" panose="02040602050305030304" pitchFamily="18" charset="0"/>
            </a:endParaRPr>
          </a:p>
          <a:p>
            <a:pPr marL="0" indent="0">
              <a:buNone/>
            </a:pPr>
            <a:r>
              <a:rPr lang="sk-SK" b="1" dirty="0">
                <a:latin typeface="Book Antiqua" panose="02040602050305030304" pitchFamily="18" charset="0"/>
              </a:rPr>
              <a:t>III. Súťaže</a:t>
            </a:r>
            <a:endParaRPr lang="sk-SK" dirty="0">
              <a:latin typeface="Book Antiqua" panose="02040602050305030304" pitchFamily="18" charset="0"/>
            </a:endParaRPr>
          </a:p>
          <a:p>
            <a:pPr marL="0" indent="0">
              <a:buNone/>
            </a:pPr>
            <a:r>
              <a:rPr lang="sk-SK" dirty="0">
                <a:latin typeface="Book Antiqua" panose="02040602050305030304" pitchFamily="18" charset="0"/>
              </a:rPr>
              <a:t>Hlavnou úlohou reprezentačných trénerov bolo zúčastňovať sa kolách SZKB a sledovať reprezentantov v ich športovom raste. Na sústredeniach ich hodnotiť z taktickej, technickej a kondičnej vyspelosti. Na reprezentačných výjazdoch bolo aby dôstojne reprezentovali SZKB a dosahovali čo najlepšie výsledky.  </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4FD30A1-A213-45A2-889B-B32412E5FC09}"/>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1654151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EDAD57-5161-4422-8C09-2806F19C200E}"/>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4. TRÉNERSKO METODICKÁ KOMISIA</a:t>
            </a:r>
            <a:endParaRPr lang="sk-SK" b="1" dirty="0">
              <a:solidFill>
                <a:schemeClr val="tx1"/>
              </a:solidFill>
              <a:latin typeface="Book Antiqua" panose="02040602050305030304" pitchFamily="18" charset="0"/>
            </a:endParaRPr>
          </a:p>
        </p:txBody>
      </p:sp>
      <p:pic>
        <p:nvPicPr>
          <p:cNvPr id="4" name="Obrázok 3">
            <a:extLst>
              <a:ext uri="{FF2B5EF4-FFF2-40B4-BE49-F238E27FC236}">
                <a16:creationId xmlns:a16="http://schemas.microsoft.com/office/drawing/2014/main" id="{64FD30A1-A213-45A2-889B-B32412E5FC09}"/>
              </a:ext>
            </a:extLst>
          </p:cNvPr>
          <p:cNvPicPr>
            <a:picLocks noChangeAspect="1"/>
          </p:cNvPicPr>
          <p:nvPr/>
        </p:nvPicPr>
        <p:blipFill>
          <a:blip r:embed="rId2"/>
          <a:stretch>
            <a:fillRect/>
          </a:stretch>
        </p:blipFill>
        <p:spPr>
          <a:xfrm>
            <a:off x="10170910" y="648101"/>
            <a:ext cx="923810" cy="923810"/>
          </a:xfrm>
          <a:prstGeom prst="rect">
            <a:avLst/>
          </a:prstGeom>
        </p:spPr>
      </p:pic>
      <p:sp>
        <p:nvSpPr>
          <p:cNvPr id="5" name="Zástupný objekt pre obsah 2">
            <a:extLst>
              <a:ext uri="{FF2B5EF4-FFF2-40B4-BE49-F238E27FC236}">
                <a16:creationId xmlns:a16="http://schemas.microsoft.com/office/drawing/2014/main" id="{E49A0B3E-10C6-4E93-AFE9-6A8C754FC074}"/>
              </a:ext>
            </a:extLst>
          </p:cNvPr>
          <p:cNvSpPr>
            <a:spLocks noGrp="1"/>
          </p:cNvSpPr>
          <p:nvPr>
            <p:ph idx="1"/>
          </p:nvPr>
        </p:nvSpPr>
        <p:spPr>
          <a:xfrm>
            <a:off x="677863" y="1847850"/>
            <a:ext cx="8596312" cy="4873625"/>
          </a:xfrm>
        </p:spPr>
        <p:txBody>
          <a:bodyPr>
            <a:normAutofit fontScale="77500" lnSpcReduction="20000"/>
          </a:bodyPr>
          <a:lstStyle/>
          <a:p>
            <a:pPr marL="0" indent="0">
              <a:buNone/>
            </a:pPr>
            <a:r>
              <a:rPr lang="sk-SK" b="1" dirty="0">
                <a:latin typeface="Book Antiqua" panose="02040602050305030304" pitchFamily="18" charset="0"/>
              </a:rPr>
              <a:t>IV. Školenia</a:t>
            </a:r>
            <a:r>
              <a:rPr lang="sk-SK" dirty="0">
                <a:latin typeface="Book Antiqua" panose="02040602050305030304" pitchFamily="18" charset="0"/>
              </a:rPr>
              <a:t> </a:t>
            </a:r>
          </a:p>
          <a:p>
            <a:pPr marL="0" indent="0">
              <a:buNone/>
            </a:pPr>
            <a:r>
              <a:rPr lang="sk-SK" dirty="0">
                <a:latin typeface="Book Antiqua" panose="02040602050305030304" pitchFamily="18" charset="0"/>
              </a:rPr>
              <a:t>Jednou z úlohou TMK SZKB bolo pripraviť  naším športovcom  školenie trénerov.</a:t>
            </a:r>
          </a:p>
          <a:p>
            <a:pPr marL="0" indent="0">
              <a:buNone/>
            </a:pPr>
            <a:r>
              <a:rPr lang="sk-SK" dirty="0">
                <a:latin typeface="Book Antiqua" panose="02040602050305030304" pitchFamily="18" charset="0"/>
              </a:rPr>
              <a:t>Školenie  trénerov bolo vykonané dvakrát do roka. Prvá časť sa konala vždy na UMB v B. Bystrici. Po skončení prednášok sa konali testy zo všeobecnej prípravy, ktorú všetci úspešne absolvovali. Druhá „špeciálna časť odbornej prípravy trénerov“  sa konala  v B. Bystrici podľa nasledovného programu: </a:t>
            </a:r>
          </a:p>
          <a:p>
            <a:pPr lvl="0"/>
            <a:r>
              <a:rPr lang="sk-SK" dirty="0">
                <a:latin typeface="Book Antiqua" panose="02040602050305030304" pitchFamily="18" charset="0"/>
              </a:rPr>
              <a:t>Pravidla kickboxu SZKB. </a:t>
            </a:r>
          </a:p>
          <a:p>
            <a:pPr lvl="0"/>
            <a:r>
              <a:rPr lang="sk-SK" dirty="0">
                <a:latin typeface="Book Antiqua" panose="02040602050305030304" pitchFamily="18" charset="0"/>
              </a:rPr>
              <a:t>Techniky kickboxu. </a:t>
            </a:r>
          </a:p>
          <a:p>
            <a:pPr lvl="0"/>
            <a:r>
              <a:rPr lang="sk-SK" dirty="0">
                <a:latin typeface="Book Antiqua" panose="02040602050305030304" pitchFamily="18" charset="0"/>
              </a:rPr>
              <a:t>Riadený a ukážkový tréning kickboxu. </a:t>
            </a:r>
          </a:p>
          <a:p>
            <a:pPr lvl="0"/>
            <a:r>
              <a:rPr lang="sk-SK" dirty="0">
                <a:latin typeface="Book Antiqua" panose="02040602050305030304" pitchFamily="18" charset="0"/>
              </a:rPr>
              <a:t>BOZP a prvá pomoc pri úrazoch. </a:t>
            </a:r>
          </a:p>
          <a:p>
            <a:pPr lvl="0"/>
            <a:r>
              <a:rPr lang="sk-SK" dirty="0">
                <a:latin typeface="Book Antiqua" panose="02040602050305030304" pitchFamily="18" charset="0"/>
              </a:rPr>
              <a:t>Záverečné skúšky. </a:t>
            </a:r>
          </a:p>
          <a:p>
            <a:pPr marL="0" indent="0">
              <a:buNone/>
            </a:pPr>
            <a:r>
              <a:rPr lang="sk-SK" dirty="0">
                <a:latin typeface="Book Antiqua" panose="02040602050305030304" pitchFamily="18" charset="0"/>
              </a:rPr>
              <a:t>Počas štvorročného obdobia získalo úspešne licenciu: </a:t>
            </a:r>
          </a:p>
          <a:p>
            <a:pPr marL="0" indent="0">
              <a:buNone/>
            </a:pPr>
            <a:r>
              <a:rPr lang="sk-SK" dirty="0">
                <a:latin typeface="Book Antiqua" panose="02040602050305030304" pitchFamily="18" charset="0"/>
              </a:rPr>
              <a:t>- v 1.triede   61 trénerov  </a:t>
            </a:r>
          </a:p>
          <a:p>
            <a:pPr marL="0" indent="0">
              <a:buNone/>
            </a:pPr>
            <a:r>
              <a:rPr lang="sk-SK" dirty="0">
                <a:latin typeface="Book Antiqua" panose="02040602050305030304" pitchFamily="18" charset="0"/>
              </a:rPr>
              <a:t>- v 2.triede   4 trénerov  </a:t>
            </a:r>
          </a:p>
          <a:p>
            <a:pPr marL="0" indent="0">
              <a:buNone/>
            </a:pPr>
            <a:r>
              <a:rPr lang="sk-SK" dirty="0">
                <a:latin typeface="Book Antiqua" panose="02040602050305030304" pitchFamily="18" charset="0"/>
              </a:rPr>
              <a:t>- v 3.triede   1 trénerov. /Zoznam viď na našej webovej stránke/. </a:t>
            </a:r>
          </a:p>
          <a:p>
            <a:pPr marL="0" indent="0">
              <a:buNone/>
            </a:pPr>
            <a:endParaRPr lang="sk-SK" dirty="0">
              <a:latin typeface="Book Antiqua" panose="02040602050305030304" pitchFamily="18" charset="0"/>
            </a:endParaRPr>
          </a:p>
          <a:p>
            <a:pPr marL="0" indent="0">
              <a:buNone/>
            </a:pPr>
            <a:r>
              <a:rPr lang="sk-SK" dirty="0">
                <a:latin typeface="Book Antiqua" panose="02040602050305030304" pitchFamily="18" charset="0"/>
              </a:rPr>
              <a:t>Do budúcna chceme zlepšovať svoju prácu  a noví tréneri budú mať možnosť každý rok si prihlásiť na školenie a starí tréneri budú pozývaní  na preškolenie každé 3 roky a predávať si nové poznatky o tréningovom procese. </a:t>
            </a:r>
          </a:p>
        </p:txBody>
      </p:sp>
    </p:spTree>
    <p:extLst>
      <p:ext uri="{BB962C8B-B14F-4D97-AF65-F5344CB8AC3E}">
        <p14:creationId xmlns:p14="http://schemas.microsoft.com/office/powerpoint/2010/main" val="15131609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EDAD57-5161-4422-8C09-2806F19C200E}"/>
              </a:ext>
            </a:extLst>
          </p:cNvPr>
          <p:cNvSpPr>
            <a:spLocks noGrp="1"/>
          </p:cNvSpPr>
          <p:nvPr>
            <p:ph type="title"/>
          </p:nvPr>
        </p:nvSpPr>
        <p:spPr/>
        <p:txBody>
          <a:bodyPr>
            <a:normAutofit/>
          </a:bodyPr>
          <a:lstStyle/>
          <a:p>
            <a:r>
              <a:rPr lang="sk-SK" b="1" dirty="0">
                <a:solidFill>
                  <a:schemeClr val="accent1">
                    <a:lumMod val="75000"/>
                  </a:schemeClr>
                </a:solidFill>
                <a:latin typeface="Book Antiqua" panose="02040602050305030304" pitchFamily="18" charset="0"/>
              </a:rPr>
              <a:t>4. TRÉNERSKO METODICKÁ KOMISIA</a:t>
            </a:r>
            <a:endParaRPr lang="sk-SK" b="1"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576B005-85DC-49E6-A1DF-513779FD03A4}"/>
              </a:ext>
            </a:extLst>
          </p:cNvPr>
          <p:cNvSpPr>
            <a:spLocks noGrp="1"/>
          </p:cNvSpPr>
          <p:nvPr>
            <p:ph idx="1"/>
          </p:nvPr>
        </p:nvSpPr>
        <p:spPr>
          <a:xfrm>
            <a:off x="677334" y="1847655"/>
            <a:ext cx="8596668" cy="4873656"/>
          </a:xfrm>
        </p:spPr>
        <p:txBody>
          <a:bodyPr>
            <a:normAutofit/>
          </a:bodyPr>
          <a:lstStyle/>
          <a:p>
            <a:pPr marL="0" indent="0">
              <a:buNone/>
            </a:pPr>
            <a:r>
              <a:rPr lang="sk-SK" b="1" dirty="0">
                <a:latin typeface="Book Antiqua" panose="02040602050305030304" pitchFamily="18" charset="0"/>
              </a:rPr>
              <a:t>V. Páskovanie </a:t>
            </a:r>
            <a:r>
              <a:rPr lang="sk-SK" dirty="0">
                <a:latin typeface="Book Antiqua" panose="02040602050305030304" pitchFamily="18" charset="0"/>
              </a:rPr>
              <a:t>/skúšky technickej vyspelosti/</a:t>
            </a:r>
            <a:r>
              <a:rPr lang="sk-SK" b="1" dirty="0">
                <a:latin typeface="Book Antiqua" panose="02040602050305030304" pitchFamily="18" charset="0"/>
              </a:rPr>
              <a:t> </a:t>
            </a:r>
            <a:endParaRPr lang="sk-SK" dirty="0">
              <a:latin typeface="Book Antiqua" panose="02040602050305030304" pitchFamily="18" charset="0"/>
            </a:endParaRPr>
          </a:p>
          <a:p>
            <a:pPr marL="0" indent="0">
              <a:buNone/>
            </a:pPr>
            <a:r>
              <a:rPr lang="sk-SK" dirty="0">
                <a:latin typeface="Book Antiqua" panose="02040602050305030304" pitchFamily="18" charset="0"/>
              </a:rPr>
              <a:t>V tomto štvorročnom období sa pravidelne minimálne dvakrát  do roka vykonávali celoslovenské skúšky technickej vyspelosti /STV/ a minimálne dvakrát klubové skúšky.  </a:t>
            </a:r>
          </a:p>
          <a:p>
            <a:pPr marL="0" indent="0">
              <a:buNone/>
            </a:pPr>
            <a:endParaRPr lang="sk-SK" dirty="0">
              <a:latin typeface="Book Antiqua" panose="02040602050305030304" pitchFamily="18" charset="0"/>
            </a:endParaRPr>
          </a:p>
          <a:p>
            <a:r>
              <a:rPr lang="sk-SK" dirty="0">
                <a:latin typeface="Book Antiqua" panose="02040602050305030304" pitchFamily="18" charset="0"/>
              </a:rPr>
              <a:t>V roku 2016 boli vykonané STV  5krát kde bolo páskovaných 57 účastníkov.</a:t>
            </a:r>
          </a:p>
          <a:p>
            <a:r>
              <a:rPr lang="sk-SK" dirty="0">
                <a:latin typeface="Book Antiqua" panose="02040602050305030304" pitchFamily="18" charset="0"/>
              </a:rPr>
              <a:t>V roku 2017 boli vykonané STV  4krát kde bolo páskovaných 90 účastníkov.   </a:t>
            </a:r>
          </a:p>
          <a:p>
            <a:r>
              <a:rPr lang="sk-SK" dirty="0">
                <a:latin typeface="Book Antiqua" panose="02040602050305030304" pitchFamily="18" charset="0"/>
              </a:rPr>
              <a:t>V roku 2018 boli vykonané STV  6krát kde bolo páskovaných 83 účastníkov.   </a:t>
            </a:r>
          </a:p>
          <a:p>
            <a:r>
              <a:rPr lang="sk-SK" dirty="0">
                <a:latin typeface="Book Antiqua" panose="02040602050305030304" pitchFamily="18" charset="0"/>
              </a:rPr>
              <a:t>V roku 2019 boli vykonané STV  2krát kde bolo páskovaných 50 účastníkov.   </a:t>
            </a:r>
          </a:p>
          <a:p>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64FD30A1-A213-45A2-889B-B32412E5FC09}"/>
              </a:ext>
            </a:extLst>
          </p:cNvPr>
          <p:cNvPicPr>
            <a:picLocks noChangeAspect="1"/>
          </p:cNvPicPr>
          <p:nvPr/>
        </p:nvPicPr>
        <p:blipFill>
          <a:blip r:embed="rId2"/>
          <a:stretch>
            <a:fillRect/>
          </a:stretch>
        </p:blipFill>
        <p:spPr>
          <a:xfrm>
            <a:off x="10170910" y="648101"/>
            <a:ext cx="923810" cy="923810"/>
          </a:xfrm>
          <a:prstGeom prst="rect">
            <a:avLst/>
          </a:prstGeom>
        </p:spPr>
      </p:pic>
      <p:sp>
        <p:nvSpPr>
          <p:cNvPr id="6" name="Obdĺžnik 5">
            <a:extLst>
              <a:ext uri="{FF2B5EF4-FFF2-40B4-BE49-F238E27FC236}">
                <a16:creationId xmlns:a16="http://schemas.microsoft.com/office/drawing/2014/main" id="{6C50710C-C86B-4703-844A-0DCB58EDC67D}"/>
              </a:ext>
            </a:extLst>
          </p:cNvPr>
          <p:cNvSpPr/>
          <p:nvPr/>
        </p:nvSpPr>
        <p:spPr>
          <a:xfrm>
            <a:off x="6950697" y="5330561"/>
            <a:ext cx="2692924" cy="646331"/>
          </a:xfrm>
          <a:prstGeom prst="rect">
            <a:avLst/>
          </a:prstGeom>
        </p:spPr>
        <p:txBody>
          <a:bodyPr wrap="square">
            <a:spAutoFit/>
          </a:bodyPr>
          <a:lstStyle/>
          <a:p>
            <a:pPr algn="ctr"/>
            <a:r>
              <a:rPr lang="pl-PL" dirty="0">
                <a:latin typeface="Times New Roman" panose="02020603050405020304" pitchFamily="18" charset="0"/>
                <a:cs typeface="Times New Roman" panose="02020603050405020304" pitchFamily="18" charset="0"/>
              </a:rPr>
              <a:t>Mgr. Marek Melko</a:t>
            </a:r>
          </a:p>
          <a:p>
            <a:pPr algn="ctr"/>
            <a:r>
              <a:rPr lang="pl-PL" dirty="0">
                <a:latin typeface="Times New Roman" panose="02020603050405020304" pitchFamily="18" charset="0"/>
                <a:cs typeface="Times New Roman" panose="02020603050405020304" pitchFamily="18" charset="0"/>
              </a:rPr>
              <a:t>Predseda TMK SZKB</a:t>
            </a:r>
          </a:p>
        </p:txBody>
      </p:sp>
    </p:spTree>
    <p:extLst>
      <p:ext uri="{BB962C8B-B14F-4D97-AF65-F5344CB8AC3E}">
        <p14:creationId xmlns:p14="http://schemas.microsoft.com/office/powerpoint/2010/main" val="36090247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C46D8-7D39-4DE6-B6F0-533D219C5454}"/>
              </a:ext>
            </a:extLst>
          </p:cNvPr>
          <p:cNvSpPr>
            <a:spLocks noGrp="1"/>
          </p:cNvSpPr>
          <p:nvPr>
            <p:ph type="title"/>
          </p:nvPr>
        </p:nvSpPr>
        <p:spPr/>
        <p:txBody>
          <a:bodyPr>
            <a:normAutofit fontScale="90000"/>
          </a:bodyPr>
          <a:lstStyle/>
          <a:p>
            <a:r>
              <a:rPr lang="sk-SK" b="1" dirty="0">
                <a:solidFill>
                  <a:schemeClr val="accent1">
                    <a:lumMod val="75000"/>
                  </a:schemeClr>
                </a:solidFill>
                <a:latin typeface="Book Antiqua" panose="02040602050305030304" pitchFamily="18" charset="0"/>
              </a:rPr>
              <a:t>ASISTENT SEKRETARIÁTU, POKLADNÍK</a:t>
            </a:r>
            <a:br>
              <a:rPr lang="sk-SK" b="1" dirty="0">
                <a:solidFill>
                  <a:schemeClr val="accent1">
                    <a:lumMod val="75000"/>
                  </a:schemeClr>
                </a:solidFill>
                <a:latin typeface="Book Antiqua" panose="02040602050305030304" pitchFamily="18" charset="0"/>
              </a:rPr>
            </a:br>
            <a:r>
              <a:rPr lang="sk-SK" b="1" dirty="0">
                <a:solidFill>
                  <a:schemeClr val="tx1"/>
                </a:solidFill>
                <a:latin typeface="Book Antiqua" panose="02040602050305030304" pitchFamily="18" charset="0"/>
              </a:rPr>
              <a:t>Správa o činnosti za volebné obdobie 2016-2019</a:t>
            </a:r>
            <a:br>
              <a:rPr lang="sk-SK" b="1" dirty="0">
                <a:solidFill>
                  <a:schemeClr val="tx1"/>
                </a:solidFill>
                <a:latin typeface="Book Antiqua" panose="02040602050305030304" pitchFamily="18" charset="0"/>
              </a:rPr>
            </a:br>
            <a:endParaRPr lang="sk-SK" dirty="0">
              <a:solidFill>
                <a:schemeClr val="tx1"/>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028033E-66EC-411E-9B19-03EFC8FEE606}"/>
              </a:ext>
            </a:extLst>
          </p:cNvPr>
          <p:cNvSpPr>
            <a:spLocks noGrp="1"/>
          </p:cNvSpPr>
          <p:nvPr>
            <p:ph idx="1"/>
          </p:nvPr>
        </p:nvSpPr>
        <p:spPr>
          <a:xfrm>
            <a:off x="677334" y="2055043"/>
            <a:ext cx="8596668" cy="4802957"/>
          </a:xfrm>
        </p:spPr>
        <p:txBody>
          <a:bodyPr>
            <a:noAutofit/>
          </a:bodyPr>
          <a:lstStyle/>
          <a:p>
            <a:pPr marL="0" indent="0">
              <a:buNone/>
            </a:pPr>
            <a:r>
              <a:rPr lang="sk-SK" sz="1400" u="sng" dirty="0">
                <a:latin typeface="Book Antiqua" panose="02040602050305030304" pitchFamily="18" charset="0"/>
              </a:rPr>
              <a:t>Náplň pracovnej činnosti: </a:t>
            </a:r>
            <a:endParaRPr lang="sk-SK" sz="1400" dirty="0">
              <a:latin typeface="Book Antiqua" panose="02040602050305030304" pitchFamily="18" charset="0"/>
            </a:endParaRPr>
          </a:p>
          <a:p>
            <a:pPr marL="0" lvl="0" indent="0">
              <a:buNone/>
            </a:pPr>
            <a:r>
              <a:rPr lang="sk-SK" sz="1400" dirty="0">
                <a:latin typeface="Book Antiqua" panose="02040602050305030304" pitchFamily="18" charset="0"/>
              </a:rPr>
              <a:t>1. Administratívne úkony: </a:t>
            </a:r>
          </a:p>
          <a:p>
            <a:r>
              <a:rPr lang="sk-SK" sz="1400" dirty="0">
                <a:latin typeface="Book Antiqua" panose="02040602050305030304" pitchFamily="18" charset="0"/>
              </a:rPr>
              <a:t>príjem, výdaj a uschovanie účtovných a daňových dokladov v priebehu akcií SZKB v zmysle Kalendára akcií SZKB a ich následné spracovanie a príprava do účtovníctva SZKB, </a:t>
            </a:r>
          </a:p>
          <a:p>
            <a:r>
              <a:rPr lang="sk-SK" sz="1400" dirty="0">
                <a:latin typeface="Book Antiqua" panose="02040602050305030304" pitchFamily="18" charset="0"/>
              </a:rPr>
              <a:t>kontrola čerpania a vyúčtovania finančných prostriedkov poskytnutých zo štátneho rozpočtu v oblasti športu pre najúspešnejších športovcov – členov top tímu SR od r. 2017, </a:t>
            </a:r>
          </a:p>
          <a:p>
            <a:r>
              <a:rPr lang="sk-SK" sz="1400" dirty="0">
                <a:latin typeface="Book Antiqua" panose="02040602050305030304" pitchFamily="18" charset="0"/>
              </a:rPr>
              <a:t>spracovanie priebežného čerpania a vyúčtovania finančných prostriedkov poskytnutých zo štátneho rozpočtu v oblasti športu vo forme mesačného výkazu v predpísanom formulári,</a:t>
            </a:r>
          </a:p>
          <a:p>
            <a:r>
              <a:rPr lang="sk-SK" sz="1400" dirty="0">
                <a:latin typeface="Book Antiqua" panose="02040602050305030304" pitchFamily="18" charset="0"/>
              </a:rPr>
              <a:t>príprava podkladov pre kontrolu čerpania rozpočtu SZKB za daný rok,</a:t>
            </a:r>
          </a:p>
          <a:p>
            <a:r>
              <a:rPr lang="sk-SK" sz="1400" dirty="0">
                <a:latin typeface="Book Antiqua" panose="02040602050305030304" pitchFamily="18" charset="0"/>
              </a:rPr>
              <a:t>komunikácia so športovcami – najmä členmi top tímu, a prípadne štatutármi členských klubov SZKB v otázkach týkajúcich sa čerpania a vyúčtovania finančných prostriedkov pre top tím.</a:t>
            </a:r>
          </a:p>
          <a:p>
            <a:pPr marL="0" lvl="0" indent="0">
              <a:buNone/>
            </a:pPr>
            <a:r>
              <a:rPr lang="sk-SK" sz="1400" dirty="0">
                <a:latin typeface="Book Antiqua" panose="02040602050305030304" pitchFamily="18" charset="0"/>
              </a:rPr>
              <a:t>2. Finančné operácie:</a:t>
            </a:r>
          </a:p>
          <a:p>
            <a:r>
              <a:rPr lang="sk-SK" sz="1400" dirty="0">
                <a:latin typeface="Book Antiqua" panose="02040602050305030304" pitchFamily="18" charset="0"/>
              </a:rPr>
              <a:t>práca s pokladňou SZKB – príjem a výdaj hotovostných finančných prostriedkov najmä počas akcií SZKB v zmysle Kalendára akcií SZKB.</a:t>
            </a:r>
          </a:p>
          <a:p>
            <a:pPr marL="0" indent="0">
              <a:buNone/>
            </a:pPr>
            <a:endParaRPr lang="sk-SK" sz="1400" dirty="0">
              <a:latin typeface="Book Antiqua" panose="02040602050305030304" pitchFamily="18" charset="0"/>
            </a:endParaRPr>
          </a:p>
        </p:txBody>
      </p:sp>
      <p:pic>
        <p:nvPicPr>
          <p:cNvPr id="4" name="Obrázok 3">
            <a:extLst>
              <a:ext uri="{FF2B5EF4-FFF2-40B4-BE49-F238E27FC236}">
                <a16:creationId xmlns:a16="http://schemas.microsoft.com/office/drawing/2014/main" id="{550A5892-0481-439C-A3EB-115C28DD6B9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0876148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C46D8-7D39-4DE6-B6F0-533D219C5454}"/>
              </a:ext>
            </a:extLst>
          </p:cNvPr>
          <p:cNvSpPr>
            <a:spLocks noGrp="1"/>
          </p:cNvSpPr>
          <p:nvPr>
            <p:ph type="title"/>
          </p:nvPr>
        </p:nvSpPr>
        <p:spPr>
          <a:xfrm>
            <a:off x="677333" y="609600"/>
            <a:ext cx="9277371" cy="1320800"/>
          </a:xfrm>
        </p:spPr>
        <p:txBody>
          <a:bodyPr>
            <a:normAutofit/>
          </a:bodyPr>
          <a:lstStyle/>
          <a:p>
            <a:r>
              <a:rPr lang="sk-SK" b="1" dirty="0">
                <a:solidFill>
                  <a:schemeClr val="accent1">
                    <a:lumMod val="75000"/>
                  </a:schemeClr>
                </a:solidFill>
                <a:latin typeface="Book Antiqua" panose="02040602050305030304" pitchFamily="18" charset="0"/>
              </a:rPr>
              <a:t>ASISTENT SEKRETARIÁTU, POKLADNÍK</a:t>
            </a:r>
            <a:endParaRPr lang="sk-SK" dirty="0">
              <a:solidFill>
                <a:schemeClr val="accent1">
                  <a:lumMod val="75000"/>
                </a:schemeClr>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028033E-66EC-411E-9B19-03EFC8FEE606}"/>
              </a:ext>
            </a:extLst>
          </p:cNvPr>
          <p:cNvSpPr>
            <a:spLocks noGrp="1"/>
          </p:cNvSpPr>
          <p:nvPr>
            <p:ph idx="1"/>
          </p:nvPr>
        </p:nvSpPr>
        <p:spPr>
          <a:xfrm>
            <a:off x="677334" y="1571911"/>
            <a:ext cx="8596668" cy="5083413"/>
          </a:xfrm>
        </p:spPr>
        <p:txBody>
          <a:bodyPr>
            <a:noAutofit/>
          </a:bodyPr>
          <a:lstStyle/>
          <a:p>
            <a:pPr marL="0" indent="0">
              <a:buNone/>
            </a:pPr>
            <a:r>
              <a:rPr lang="sk-SK" u="sng" dirty="0">
                <a:latin typeface="Book Antiqua" panose="02040602050305030304" pitchFamily="18" charset="0"/>
              </a:rPr>
              <a:t>Popis pracovných činností:</a:t>
            </a:r>
            <a:endParaRPr lang="sk-SK" dirty="0">
              <a:latin typeface="Book Antiqua" panose="02040602050305030304" pitchFamily="18" charset="0"/>
            </a:endParaRPr>
          </a:p>
          <a:p>
            <a:pPr marL="0" indent="0">
              <a:buNone/>
            </a:pPr>
            <a:r>
              <a:rPr lang="sk-SK" dirty="0">
                <a:latin typeface="Book Antiqua" panose="02040602050305030304" pitchFamily="18" charset="0"/>
              </a:rPr>
              <a:t>V priebehu volebného obdobia 2016-2019 asistent sekretariátu, pokladník SZKB vykonával úlohy zadané prezidentom SZKB, prípadne členmi VV SZKB, členmi sekretariátu či kontrolórom SZKB a to najmä v oblasti prípravy podkladov pre plnenie finančného plánu v zmysle rozpočtu SZKB a Kalendára akcií SZKB pre daný rok.</a:t>
            </a:r>
          </a:p>
          <a:p>
            <a:pPr marL="0" indent="0">
              <a:buNone/>
            </a:pPr>
            <a:r>
              <a:rPr lang="sk-SK" dirty="0">
                <a:latin typeface="Book Antiqua" panose="02040602050305030304" pitchFamily="18" charset="0"/>
              </a:rPr>
              <a:t>Takisto priebežne na pravidelnej báze komunikoval s ekonómom SZKB v zmysle správneho a včasného zabezpečenia všetkých potrebných účtovných a daňových a iných dokladov pre účtovníctvo SZKB a tieto doklady spracovával pre hladší priebeh zaúčtovania.</a:t>
            </a:r>
          </a:p>
          <a:p>
            <a:pPr marL="0" indent="0">
              <a:buNone/>
            </a:pPr>
            <a:r>
              <a:rPr lang="sk-SK" dirty="0">
                <a:latin typeface="Book Antiqua" panose="02040602050305030304" pitchFamily="18" charset="0"/>
              </a:rPr>
              <a:t>Asistent sekretariátu, pokladník SZKB bol zodpovedný za hotovostné finančné operácie a úschovu pokladne SZKB.</a:t>
            </a:r>
          </a:p>
          <a:p>
            <a:pPr marL="0" indent="0">
              <a:buNone/>
            </a:pPr>
            <a:r>
              <a:rPr lang="sk-SK" dirty="0">
                <a:latin typeface="Book Antiqua" panose="02040602050305030304" pitchFamily="18" charset="0"/>
              </a:rPr>
              <a:t>Asistent sekretariátu, pokladník SZKB pripravoval a podával priebežné informácie o aktuálnom stave pokladne SZKB, o čerpaní finančných prostriedkov v zmysle rozpočtu SZKB pre dané akcie v zmysle Kalendára akcií SZKB pre daný rok.</a:t>
            </a:r>
          </a:p>
          <a:p>
            <a:pPr marL="0" indent="0">
              <a:buNone/>
            </a:pPr>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550A5892-0481-439C-A3EB-115C28DD6B9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1850322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C46D8-7D39-4DE6-B6F0-533D219C5454}"/>
              </a:ext>
            </a:extLst>
          </p:cNvPr>
          <p:cNvSpPr>
            <a:spLocks noGrp="1"/>
          </p:cNvSpPr>
          <p:nvPr>
            <p:ph type="title"/>
          </p:nvPr>
        </p:nvSpPr>
        <p:spPr>
          <a:xfrm>
            <a:off x="677333" y="609600"/>
            <a:ext cx="9277371" cy="1320800"/>
          </a:xfrm>
        </p:spPr>
        <p:txBody>
          <a:bodyPr>
            <a:normAutofit/>
          </a:bodyPr>
          <a:lstStyle/>
          <a:p>
            <a:r>
              <a:rPr lang="sk-SK" b="1" dirty="0">
                <a:solidFill>
                  <a:schemeClr val="accent1">
                    <a:lumMod val="75000"/>
                  </a:schemeClr>
                </a:solidFill>
                <a:latin typeface="Book Antiqua" panose="02040602050305030304" pitchFamily="18" charset="0"/>
              </a:rPr>
              <a:t>ASISTENT SEKRETARIÁTU, POKLADNÍK</a:t>
            </a:r>
            <a:endParaRPr lang="sk-SK" dirty="0">
              <a:solidFill>
                <a:schemeClr val="accent1">
                  <a:lumMod val="75000"/>
                </a:schemeClr>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028033E-66EC-411E-9B19-03EFC8FEE606}"/>
              </a:ext>
            </a:extLst>
          </p:cNvPr>
          <p:cNvSpPr>
            <a:spLocks noGrp="1"/>
          </p:cNvSpPr>
          <p:nvPr>
            <p:ph idx="1"/>
          </p:nvPr>
        </p:nvSpPr>
        <p:spPr>
          <a:xfrm>
            <a:off x="677334" y="1571911"/>
            <a:ext cx="8596668" cy="5083413"/>
          </a:xfrm>
        </p:spPr>
        <p:txBody>
          <a:bodyPr>
            <a:noAutofit/>
          </a:bodyPr>
          <a:lstStyle/>
          <a:p>
            <a:pPr marL="0" indent="0">
              <a:buNone/>
            </a:pPr>
            <a:r>
              <a:rPr lang="sk-SK" dirty="0">
                <a:latin typeface="Book Antiqua" panose="02040602050305030304" pitchFamily="18" charset="0"/>
              </a:rPr>
              <a:t>V zmysle Zákona o športe asistent sekretariátu, pokladník SZKB na mesačnej báze vypracovával predpísaný formulár o priebežnom čerpaní a vyúčtovaní finančných prostriedkov poskytnutých zo štátneho rozpočtu v oblasti športu a následne tento formulár zaslal na zverejnenie na web SZKB.</a:t>
            </a:r>
          </a:p>
          <a:p>
            <a:pPr marL="0" indent="0">
              <a:buNone/>
            </a:pPr>
            <a:r>
              <a:rPr lang="sk-SK" dirty="0">
                <a:latin typeface="Book Antiqua" panose="02040602050305030304" pitchFamily="18" charset="0"/>
              </a:rPr>
              <a:t>Od roku 2017 asistent sekretariátu, pokladník SZKB prevzal úlohy týkajúce sa kontroly čerpania a vyúčtovania finančných prostriedkov poskytnutých zo štátneho rozpočtu pre vybraných najúspešnejších pretekárov SZKB – členov tzv. top tímu SR. </a:t>
            </a:r>
          </a:p>
          <a:p>
            <a:pPr marL="0" indent="0">
              <a:buNone/>
            </a:pPr>
            <a:r>
              <a:rPr lang="sk-SK" dirty="0">
                <a:latin typeface="Book Antiqua" panose="02040602050305030304" pitchFamily="18" charset="0"/>
              </a:rPr>
              <a:t>Na zabezpečenie hladkého priebehu čerpania finančných prostriedkov v priebehu roka boli potrebné – príprava podkladov pre členov top tímu (pokyny a usmernenie pre čerpanie finančných prostriedkov v zmysle zmluvy s MŠVVaŠ, vzory tlačív, tabuľky vyúčtovania, pokyny k vyplneniu daných tlačív, systém doručovania potrebných dokladov) a ich aktualizácie, spracovanie doručených dokumentov od členov top tímu, ich kontrola, prípadná oprava a komunikácia s členmi top tímu. Následne prebehla príprava skontrolovaných dokumentov na refundáciu finančných prostriedkov pre členov top tímu v zmysle zmluvy medzi SZKB a členom top tímu, a na zaúčtovanie do účtovníctva SZKB.  </a:t>
            </a:r>
          </a:p>
          <a:p>
            <a:pPr marL="0" indent="0">
              <a:buNone/>
            </a:pPr>
            <a:endParaRPr lang="sk-SK" dirty="0">
              <a:latin typeface="Book Antiqua" panose="02040602050305030304" pitchFamily="18" charset="0"/>
            </a:endParaRPr>
          </a:p>
          <a:p>
            <a:pPr marL="0" indent="0">
              <a:buNone/>
            </a:pPr>
            <a:endParaRPr lang="sk-SK" dirty="0">
              <a:latin typeface="Book Antiqua" panose="02040602050305030304" pitchFamily="18" charset="0"/>
            </a:endParaRPr>
          </a:p>
        </p:txBody>
      </p:sp>
      <p:pic>
        <p:nvPicPr>
          <p:cNvPr id="4" name="Obrázok 3">
            <a:extLst>
              <a:ext uri="{FF2B5EF4-FFF2-40B4-BE49-F238E27FC236}">
                <a16:creationId xmlns:a16="http://schemas.microsoft.com/office/drawing/2014/main" id="{550A5892-0481-439C-A3EB-115C28DD6B92}"/>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34081576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C46D8-7D39-4DE6-B6F0-533D219C5454}"/>
              </a:ext>
            </a:extLst>
          </p:cNvPr>
          <p:cNvSpPr>
            <a:spLocks noGrp="1"/>
          </p:cNvSpPr>
          <p:nvPr>
            <p:ph type="title"/>
          </p:nvPr>
        </p:nvSpPr>
        <p:spPr>
          <a:xfrm>
            <a:off x="677333" y="609600"/>
            <a:ext cx="9277371" cy="1320800"/>
          </a:xfrm>
        </p:spPr>
        <p:txBody>
          <a:bodyPr>
            <a:normAutofit/>
          </a:bodyPr>
          <a:lstStyle/>
          <a:p>
            <a:r>
              <a:rPr lang="sk-SK" b="1" dirty="0">
                <a:solidFill>
                  <a:schemeClr val="accent1">
                    <a:lumMod val="75000"/>
                  </a:schemeClr>
                </a:solidFill>
                <a:latin typeface="Book Antiqua" panose="02040602050305030304" pitchFamily="18" charset="0"/>
              </a:rPr>
              <a:t>ASISTENT SEKRETARIÁTU, POKLADNÍK</a:t>
            </a:r>
            <a:endParaRPr lang="sk-SK" dirty="0">
              <a:solidFill>
                <a:schemeClr val="accent1">
                  <a:lumMod val="75000"/>
                </a:schemeClr>
              </a:solidFill>
              <a:latin typeface="Book Antiqua" panose="02040602050305030304" pitchFamily="18" charset="0"/>
            </a:endParaRPr>
          </a:p>
        </p:txBody>
      </p:sp>
      <p:sp>
        <p:nvSpPr>
          <p:cNvPr id="3" name="Zástupný objekt pre obsah 2">
            <a:extLst>
              <a:ext uri="{FF2B5EF4-FFF2-40B4-BE49-F238E27FC236}">
                <a16:creationId xmlns:a16="http://schemas.microsoft.com/office/drawing/2014/main" id="{E028033E-66EC-411E-9B19-03EFC8FEE606}"/>
              </a:ext>
            </a:extLst>
          </p:cNvPr>
          <p:cNvSpPr>
            <a:spLocks noGrp="1"/>
          </p:cNvSpPr>
          <p:nvPr>
            <p:ph idx="1"/>
          </p:nvPr>
        </p:nvSpPr>
        <p:spPr>
          <a:xfrm>
            <a:off x="677334" y="1571911"/>
            <a:ext cx="8596668" cy="5083413"/>
          </a:xfrm>
        </p:spPr>
        <p:txBody>
          <a:bodyPr>
            <a:noAutofit/>
          </a:bodyPr>
          <a:lstStyle/>
          <a:p>
            <a:pPr marL="0" indent="0">
              <a:buNone/>
            </a:pPr>
            <a:r>
              <a:rPr lang="sk-SK" sz="2000" dirty="0">
                <a:latin typeface="Book Antiqua" panose="02040602050305030304" pitchFamily="18" charset="0"/>
              </a:rPr>
              <a:t>Pre komunikáciu so športovcami, prípadne so štatutármi členských klubov SZKB pre otázky týkajúce sa top tímu SZKB bola zriadená samostatná emailová adresa.</a:t>
            </a:r>
          </a:p>
          <a:p>
            <a:pPr marL="0" indent="0">
              <a:buNone/>
            </a:pPr>
            <a:r>
              <a:rPr lang="sk-SK" sz="2000" dirty="0">
                <a:latin typeface="Book Antiqua" panose="02040602050305030304" pitchFamily="18" charset="0"/>
              </a:rPr>
              <a:t>Za obdobie 2016-2019 výrazne vzrástli potreby a množstvo rôznych administratívnych úkonov, ktoré bolo potrebné vykonávať či už termínovane alebo priebežne. Asistent sekretariátu, pokladník SZKB sa snažil tieto termíny podľa možností dodržiavať a úkony vykonávať v rámci časových možností tak, aby boli včas a riadne splnené všetky administratívne náležitosti.</a:t>
            </a:r>
          </a:p>
          <a:p>
            <a:pPr marL="0" indent="0">
              <a:buNone/>
            </a:pPr>
            <a:endParaRPr lang="sk-SK" sz="2000" dirty="0">
              <a:latin typeface="Book Antiqua" panose="02040602050305030304" pitchFamily="18" charset="0"/>
            </a:endParaRPr>
          </a:p>
        </p:txBody>
      </p:sp>
      <p:pic>
        <p:nvPicPr>
          <p:cNvPr id="4" name="Obrázok 3">
            <a:extLst>
              <a:ext uri="{FF2B5EF4-FFF2-40B4-BE49-F238E27FC236}">
                <a16:creationId xmlns:a16="http://schemas.microsoft.com/office/drawing/2014/main" id="{550A5892-0481-439C-A3EB-115C28DD6B92}"/>
              </a:ext>
            </a:extLst>
          </p:cNvPr>
          <p:cNvPicPr>
            <a:picLocks noChangeAspect="1"/>
          </p:cNvPicPr>
          <p:nvPr/>
        </p:nvPicPr>
        <p:blipFill>
          <a:blip r:embed="rId2"/>
          <a:stretch>
            <a:fillRect/>
          </a:stretch>
        </p:blipFill>
        <p:spPr>
          <a:xfrm>
            <a:off x="10170910" y="648101"/>
            <a:ext cx="923810" cy="923810"/>
          </a:xfrm>
          <a:prstGeom prst="rect">
            <a:avLst/>
          </a:prstGeom>
        </p:spPr>
      </p:pic>
      <p:sp>
        <p:nvSpPr>
          <p:cNvPr id="5" name="Obdĺžnik 4">
            <a:extLst>
              <a:ext uri="{FF2B5EF4-FFF2-40B4-BE49-F238E27FC236}">
                <a16:creationId xmlns:a16="http://schemas.microsoft.com/office/drawing/2014/main" id="{A89604B3-F518-4BFA-977F-2D9B743D4A26}"/>
              </a:ext>
            </a:extLst>
          </p:cNvPr>
          <p:cNvSpPr/>
          <p:nvPr/>
        </p:nvSpPr>
        <p:spPr>
          <a:xfrm>
            <a:off x="3518353" y="4720456"/>
            <a:ext cx="6096000" cy="773032"/>
          </a:xfrm>
          <a:prstGeom prst="rect">
            <a:avLst/>
          </a:prstGeom>
        </p:spPr>
        <p:txBody>
          <a:bodyPr>
            <a:spAutoFit/>
          </a:bodyPr>
          <a:lstStyle/>
          <a:p>
            <a:pPr algn="r">
              <a:lnSpc>
                <a:spcPct val="107000"/>
              </a:lnSpc>
              <a:spcAft>
                <a:spcPts val="800"/>
              </a:spcAft>
            </a:pPr>
            <a:r>
              <a:rPr lang="sk-SK" dirty="0">
                <a:latin typeface="Times New Roman" panose="02020603050405020304" pitchFamily="18" charset="0"/>
                <a:ea typeface="Calibri" panose="020F0502020204030204" pitchFamily="34" charset="0"/>
                <a:cs typeface="Times New Roman" panose="02020603050405020304" pitchFamily="18" charset="0"/>
              </a:rPr>
              <a:t>Vypracoval: Mgr. Lucia </a:t>
            </a:r>
            <a:r>
              <a:rPr lang="sk-SK" dirty="0" err="1">
                <a:latin typeface="Times New Roman" panose="02020603050405020304" pitchFamily="18" charset="0"/>
                <a:ea typeface="Calibri" panose="020F0502020204030204" pitchFamily="34" charset="0"/>
                <a:cs typeface="Times New Roman" panose="02020603050405020304" pitchFamily="18" charset="0"/>
              </a:rPr>
              <a:t>Cmárová</a:t>
            </a:r>
            <a:endParaRPr lang="sk-SK" sz="1600"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sk-SK" dirty="0">
                <a:latin typeface="Times New Roman" panose="02020603050405020304" pitchFamily="18" charset="0"/>
                <a:ea typeface="Calibri" panose="020F0502020204030204" pitchFamily="34" charset="0"/>
                <a:cs typeface="Times New Roman" panose="02020603050405020304" pitchFamily="18" charset="0"/>
              </a:rPr>
              <a:t>Asistent sekretariátu, pokladník SZKB</a:t>
            </a:r>
            <a:endParaRPr lang="sk-SK"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6603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885F97-C67A-43A8-BCE6-3D582E3B1BC1}"/>
              </a:ext>
            </a:extLst>
          </p:cNvPr>
          <p:cNvSpPr>
            <a:spLocks noGrp="1"/>
          </p:cNvSpPr>
          <p:nvPr>
            <p:ph type="title"/>
          </p:nvPr>
        </p:nvSpPr>
        <p:spPr/>
        <p:txBody>
          <a:bodyPr/>
          <a:lstStyle/>
          <a:p>
            <a:r>
              <a:rPr lang="sk-SK" b="1" dirty="0">
                <a:solidFill>
                  <a:schemeClr val="accent1">
                    <a:lumMod val="75000"/>
                  </a:schemeClr>
                </a:solidFill>
                <a:latin typeface="Book Antiqua" panose="02040602050305030304" pitchFamily="18" charset="0"/>
              </a:rPr>
              <a:t>1. KOMISIA ROZHODCOV</a:t>
            </a:r>
            <a:br>
              <a:rPr lang="sk-SK" b="1" dirty="0">
                <a:solidFill>
                  <a:schemeClr val="accent1">
                    <a:lumMod val="75000"/>
                  </a:schemeClr>
                </a:solidFill>
                <a:latin typeface="Book Antiqua" panose="02040602050305030304" pitchFamily="18" charset="0"/>
              </a:rPr>
            </a:br>
            <a:endParaRPr lang="sk-SK" dirty="0"/>
          </a:p>
        </p:txBody>
      </p:sp>
      <p:sp>
        <p:nvSpPr>
          <p:cNvPr id="3" name="Zástupný objekt pre obsah 2">
            <a:extLst>
              <a:ext uri="{FF2B5EF4-FFF2-40B4-BE49-F238E27FC236}">
                <a16:creationId xmlns:a16="http://schemas.microsoft.com/office/drawing/2014/main" id="{CDDB615D-DE77-4082-B7E6-E5E074389D92}"/>
              </a:ext>
            </a:extLst>
          </p:cNvPr>
          <p:cNvSpPr>
            <a:spLocks noGrp="1"/>
          </p:cNvSpPr>
          <p:nvPr>
            <p:ph idx="1"/>
          </p:nvPr>
        </p:nvSpPr>
        <p:spPr>
          <a:xfrm>
            <a:off x="677334" y="1338606"/>
            <a:ext cx="8596668" cy="5519393"/>
          </a:xfrm>
        </p:spPr>
        <p:txBody>
          <a:bodyPr>
            <a:normAutofit/>
          </a:bodyPr>
          <a:lstStyle/>
          <a:p>
            <a:pPr marL="0" indent="0" algn="just">
              <a:buNone/>
            </a:pPr>
            <a:r>
              <a:rPr lang="sk-SK" sz="2000" dirty="0">
                <a:latin typeface="Book Antiqua" panose="02040602050305030304" pitchFamily="18" charset="0"/>
              </a:rPr>
              <a:t>V roku 2019 sa rozhodcovia SZKB zúčastnili okrem domácej ligy SZKB a </a:t>
            </a:r>
            <a:r>
              <a:rPr lang="sk-SK" sz="2000" dirty="0" err="1">
                <a:latin typeface="Book Antiqua" panose="02040602050305030304" pitchFamily="18" charset="0"/>
              </a:rPr>
              <a:t>Medzinárodeného</a:t>
            </a:r>
            <a:r>
              <a:rPr lang="sk-SK" sz="2000" dirty="0">
                <a:latin typeface="Book Antiqua" panose="02040602050305030304" pitchFamily="18" charset="0"/>
              </a:rPr>
              <a:t> </a:t>
            </a:r>
            <a:r>
              <a:rPr lang="sk-SK" sz="2000" dirty="0" err="1">
                <a:latin typeface="Book Antiqua" panose="02040602050305030304" pitchFamily="18" charset="0"/>
              </a:rPr>
              <a:t>trunaja</a:t>
            </a:r>
            <a:r>
              <a:rPr lang="sk-SK" sz="2000" dirty="0">
                <a:latin typeface="Book Antiqua" panose="02040602050305030304" pitchFamily="18" charset="0"/>
              </a:rPr>
              <a:t> konaného každoročne na Slovensku Slovak </a:t>
            </a:r>
            <a:r>
              <a:rPr lang="sk-SK" sz="2000" dirty="0" err="1">
                <a:latin typeface="Book Antiqua" panose="02040602050305030304" pitchFamily="18" charset="0"/>
              </a:rPr>
              <a:t>Open</a:t>
            </a:r>
            <a:r>
              <a:rPr lang="sk-SK" sz="2000" dirty="0">
                <a:latin typeface="Book Antiqua" panose="02040602050305030304" pitchFamily="18" charset="0"/>
              </a:rPr>
              <a:t>, Memoriál Ladislava “DOKY” Tótha, na významných zahraničných turnajoch WAKO: Svetový pohár </a:t>
            </a:r>
            <a:r>
              <a:rPr lang="sk-SK" sz="2000" dirty="0" err="1">
                <a:latin typeface="Book Antiqua" panose="02040602050305030304" pitchFamily="18" charset="0"/>
              </a:rPr>
              <a:t>Austria</a:t>
            </a:r>
            <a:r>
              <a:rPr lang="sk-SK" sz="2000" dirty="0">
                <a:latin typeface="Book Antiqua" panose="02040602050305030304" pitchFamily="18" charset="0"/>
              </a:rPr>
              <a:t> </a:t>
            </a:r>
            <a:r>
              <a:rPr lang="sk-SK" sz="2000" dirty="0" err="1">
                <a:latin typeface="Book Antiqua" panose="02040602050305030304" pitchFamily="18" charset="0"/>
              </a:rPr>
              <a:t>Classic</a:t>
            </a:r>
            <a:r>
              <a:rPr lang="sk-SK" sz="2000" dirty="0">
                <a:latin typeface="Book Antiqua" panose="02040602050305030304" pitchFamily="18" charset="0"/>
              </a:rPr>
              <a:t>, Svetový pohár Budapešť, Grand </a:t>
            </a:r>
            <a:r>
              <a:rPr lang="sk-SK" sz="2000" dirty="0" err="1">
                <a:latin typeface="Book Antiqua" panose="02040602050305030304" pitchFamily="18" charset="0"/>
              </a:rPr>
              <a:t>Prix</a:t>
            </a:r>
            <a:r>
              <a:rPr lang="sk-SK" sz="2000" dirty="0">
                <a:latin typeface="Book Antiqua" panose="02040602050305030304" pitchFamily="18" charset="0"/>
              </a:rPr>
              <a:t> K-1 v Prahe, historicky prvý krát na Univerzitnom šampionáte EUSA v </a:t>
            </a:r>
            <a:r>
              <a:rPr lang="sk-SK" sz="2000" dirty="0" err="1">
                <a:latin typeface="Book Antiqua" panose="02040602050305030304" pitchFamily="18" charset="0"/>
              </a:rPr>
              <a:t>Chorvatskom</a:t>
            </a:r>
            <a:r>
              <a:rPr lang="sk-SK" sz="2000" dirty="0">
                <a:latin typeface="Book Antiqua" panose="02040602050305030304" pitchFamily="18" charset="0"/>
              </a:rPr>
              <a:t> </a:t>
            </a:r>
            <a:r>
              <a:rPr lang="sk-SK" sz="2000" dirty="0" err="1">
                <a:latin typeface="Book Antiqua" panose="02040602050305030304" pitchFamily="18" charset="0"/>
              </a:rPr>
              <a:t>Zagrebe</a:t>
            </a:r>
            <a:r>
              <a:rPr lang="sk-SK" sz="2000" dirty="0">
                <a:latin typeface="Book Antiqua" panose="02040602050305030304" pitchFamily="18" charset="0"/>
              </a:rPr>
              <a:t>, a následne </a:t>
            </a:r>
            <a:r>
              <a:rPr lang="sk-SK" sz="2000" dirty="0" err="1">
                <a:latin typeface="Book Antiqua" panose="02040602050305030304" pitchFamily="18" charset="0"/>
              </a:rPr>
              <a:t>reprezenrovali</a:t>
            </a:r>
            <a:r>
              <a:rPr lang="sk-SK" sz="2000" dirty="0">
                <a:latin typeface="Book Antiqua" panose="02040602050305030304" pitchFamily="18" charset="0"/>
              </a:rPr>
              <a:t> SZKB na Majstrovstvách Európy kadetov a juniorov konaných v </a:t>
            </a:r>
            <a:r>
              <a:rPr lang="sk-SK" sz="2000" dirty="0" err="1">
                <a:latin typeface="Book Antiqua" panose="02040602050305030304" pitchFamily="18" charset="0"/>
              </a:rPr>
              <a:t>Gyore</a:t>
            </a:r>
            <a:r>
              <a:rPr lang="sk-SK" sz="2000" dirty="0">
                <a:latin typeface="Book Antiqua" panose="02040602050305030304" pitchFamily="18" charset="0"/>
              </a:rPr>
              <a:t> (HUN), MS seniorov v Sarajeve (</a:t>
            </a:r>
            <a:r>
              <a:rPr lang="sk-SK" sz="2000" dirty="0" err="1">
                <a:latin typeface="Book Antiqua" panose="02040602050305030304" pitchFamily="18" charset="0"/>
              </a:rPr>
              <a:t>BiH</a:t>
            </a:r>
            <a:r>
              <a:rPr lang="sk-SK" sz="2000" dirty="0">
                <a:latin typeface="Book Antiqua" panose="02040602050305030304" pitchFamily="18" charset="0"/>
              </a:rPr>
              <a:t>), MS seniorov 2.čásť v </a:t>
            </a:r>
            <a:r>
              <a:rPr lang="sk-SK" sz="2000" dirty="0" err="1">
                <a:latin typeface="Book Antiqua" panose="02040602050305030304" pitchFamily="18" charset="0"/>
              </a:rPr>
              <a:t>Antalyi</a:t>
            </a:r>
            <a:r>
              <a:rPr lang="sk-SK" sz="2000" dirty="0">
                <a:latin typeface="Book Antiqua" panose="02040602050305030304" pitchFamily="18" charset="0"/>
              </a:rPr>
              <a:t> (TUR). Rozhodkyňa Sofia </a:t>
            </a:r>
            <a:r>
              <a:rPr lang="sk-SK" sz="2000" dirty="0" err="1">
                <a:latin typeface="Book Antiqua" panose="02040602050305030304" pitchFamily="18" charset="0"/>
              </a:rPr>
              <a:t>Adamečková</a:t>
            </a:r>
            <a:r>
              <a:rPr lang="sk-SK" sz="2000" dirty="0">
                <a:latin typeface="Book Antiqua" panose="02040602050305030304" pitchFamily="18" charset="0"/>
              </a:rPr>
              <a:t> získala medzinárodnú licenciu WAKO C, na ME v Maďarsku, k tomu jej gratulujeme. Rozhodcovia SZKB sú dnes na medzinárodnej scéne WAKO hodnotení vysoko, a pozývaní na všetky svetové turnaje. RK SZKB veľmi pozitívne hodnotí rast počtu aktívnych rozhodcov SZKB, ktorý majú záujem sa vzdelávať a cestovať na zahraničné turnaje, a </a:t>
            </a:r>
            <a:r>
              <a:rPr lang="sk-SK" sz="2000" dirty="0" err="1">
                <a:latin typeface="Book Antiqua" panose="02040602050305030304" pitchFamily="18" charset="0"/>
              </a:rPr>
              <a:t>účastniť</a:t>
            </a:r>
            <a:r>
              <a:rPr lang="sk-SK" sz="2000" dirty="0">
                <a:latin typeface="Book Antiqua" panose="02040602050305030304" pitchFamily="18" charset="0"/>
              </a:rPr>
              <a:t> sa aj zahraničných seminárov.</a:t>
            </a:r>
          </a:p>
        </p:txBody>
      </p:sp>
      <p:pic>
        <p:nvPicPr>
          <p:cNvPr id="4" name="Obrázok 3">
            <a:extLst>
              <a:ext uri="{FF2B5EF4-FFF2-40B4-BE49-F238E27FC236}">
                <a16:creationId xmlns:a16="http://schemas.microsoft.com/office/drawing/2014/main" id="{E8EF8862-A1A8-49BA-A556-FA42DB2675D5}"/>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3803222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334" y="1498862"/>
            <a:ext cx="8596668" cy="5194169"/>
          </a:xfrm>
        </p:spPr>
        <p:txBody>
          <a:bodyPr>
            <a:normAutofit fontScale="92500" lnSpcReduction="10000"/>
          </a:bodyPr>
          <a:lstStyle/>
          <a:p>
            <a:pPr marL="0" indent="0" algn="just">
              <a:buNone/>
            </a:pPr>
            <a:r>
              <a:rPr lang="sk-SK" sz="1900" dirty="0">
                <a:latin typeface="Book Antiqua" panose="02040602050305030304" pitchFamily="18" charset="0"/>
              </a:rPr>
              <a:t>Po skončení sezóny 2019, bol v januári tohto roku vyhlásený najúspešnejší rozhodca za sezónu 2019, ktorým sa stal Martin </a:t>
            </a:r>
            <a:r>
              <a:rPr lang="sk-SK" sz="1900" dirty="0" err="1">
                <a:latin typeface="Book Antiqua" panose="02040602050305030304" pitchFamily="18" charset="0"/>
              </a:rPr>
              <a:t>Muravský</a:t>
            </a:r>
            <a:r>
              <a:rPr lang="sk-SK" sz="1900" dirty="0">
                <a:latin typeface="Book Antiqua" panose="02040602050305030304" pitchFamily="18" charset="0"/>
              </a:rPr>
              <a:t> (</a:t>
            </a:r>
            <a:r>
              <a:rPr lang="sk-SK" sz="1900" dirty="0" err="1">
                <a:latin typeface="Book Antiqua" panose="02040602050305030304" pitchFamily="18" charset="0"/>
              </a:rPr>
              <a:t>držitel</a:t>
            </a:r>
            <a:r>
              <a:rPr lang="sk-SK" sz="1900" dirty="0">
                <a:latin typeface="Book Antiqua" panose="02040602050305030304" pitchFamily="18" charset="0"/>
              </a:rPr>
              <a:t> </a:t>
            </a:r>
            <a:r>
              <a:rPr lang="sk-SK" sz="1900" dirty="0" err="1">
                <a:latin typeface="Book Antiqua" panose="02040602050305030304" pitchFamily="18" charset="0"/>
              </a:rPr>
              <a:t>Medz.licencie</a:t>
            </a:r>
            <a:r>
              <a:rPr lang="sk-SK" sz="1900" dirty="0">
                <a:latin typeface="Book Antiqua" panose="02040602050305030304" pitchFamily="18" charset="0"/>
              </a:rPr>
              <a:t> WAKO), gratulujeme! Následne bol ocenený na vyhodnotení najúspešnejších </a:t>
            </a:r>
            <a:r>
              <a:rPr lang="sk-SK" sz="1900" dirty="0" err="1">
                <a:latin typeface="Book Antiqua" panose="02040602050305030304" pitchFamily="18" charset="0"/>
              </a:rPr>
              <a:t>kickboxerov</a:t>
            </a:r>
            <a:r>
              <a:rPr lang="sk-SK" sz="1900" dirty="0">
                <a:latin typeface="Book Antiqua" panose="02040602050305030304" pitchFamily="18" charset="0"/>
              </a:rPr>
              <a:t>, konaného v Poprade.</a:t>
            </a:r>
          </a:p>
          <a:p>
            <a:pPr marL="0" indent="0" algn="just">
              <a:buNone/>
            </a:pPr>
            <a:r>
              <a:rPr lang="sk-SK" sz="1900" dirty="0">
                <a:latin typeface="Book Antiqua" panose="02040602050305030304" pitchFamily="18" charset="0"/>
              </a:rPr>
              <a:t> </a:t>
            </a:r>
          </a:p>
          <a:p>
            <a:pPr marL="0" indent="0" algn="just">
              <a:buNone/>
            </a:pPr>
            <a:r>
              <a:rPr lang="sk-SK" sz="1900" dirty="0">
                <a:latin typeface="Book Antiqua" panose="02040602050305030304" pitchFamily="18" charset="0"/>
              </a:rPr>
              <a:t>Bodový systém rozhodcov bol počas sezóny 2019 upravený a zameraný hlavne na domáce turnaje. RK SZKB naďalej pracuje na vylepšení systému hodnotenia rozhodcov a podpore cestovania do zahraničia.</a:t>
            </a:r>
          </a:p>
          <a:p>
            <a:pPr marL="0" indent="0" algn="just">
              <a:buNone/>
            </a:pPr>
            <a:endParaRPr lang="sk-SK" sz="1900" dirty="0">
              <a:latin typeface="Book Antiqua" panose="02040602050305030304" pitchFamily="18" charset="0"/>
            </a:endParaRPr>
          </a:p>
          <a:p>
            <a:pPr marL="0" indent="0" algn="just">
              <a:buNone/>
            </a:pPr>
            <a:r>
              <a:rPr lang="sk-SK" sz="1900" dirty="0">
                <a:latin typeface="Book Antiqua" panose="02040602050305030304" pitchFamily="18" charset="0"/>
              </a:rPr>
              <a:t>Začiatkom sezóny 2020, bol implementovaný ďalší dôležitý informačný systém pre kluby- a to zasielanie KO listiny po každom kole SZKB, pre prípad ťažkých úrazov. Doteraz sa listina zapisovala po každom kole ale neposielala elektronicky. Zasielanie listiny má hlavne upozorniť na závažnosť situácie a prevenciu pred možným ťažkým zranením, ktoré môže mať za následok trvalé poškodenie hlavy pretekára až doživotne. Svetová federácia WAKO, sprísnila v roku 2019 sledovanie úrazov jednotlivých reprezentantov, členských krajín, ktorým pozastavuje športovú činnosť pretekárov WAKO v prípade nedoloženia lekárskeho potvrdenia (v anglickom jazyku) o spôsobilosti pretekára.</a:t>
            </a:r>
          </a:p>
          <a:p>
            <a:pPr algn="just"/>
            <a:endParaRPr lang="sk-SK" dirty="0">
              <a:latin typeface="Book Antiqua" panose="02040602050305030304" pitchFamily="18" charset="0"/>
            </a:endParaRP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a:t>
            </a:r>
            <a:br>
              <a:rPr lang="sk-SK" b="1" dirty="0">
                <a:solidFill>
                  <a:schemeClr val="accent1">
                    <a:lumMod val="75000"/>
                  </a:schemeClr>
                </a:solidFill>
                <a:latin typeface="Book Antiqua" panose="02040602050305030304" pitchFamily="18" charset="0"/>
              </a:rPr>
            </a:br>
            <a:endParaRPr lang="sk-SK" dirty="0"/>
          </a:p>
        </p:txBody>
      </p:sp>
      <p:pic>
        <p:nvPicPr>
          <p:cNvPr id="5" name="Obrázok 4">
            <a:extLst>
              <a:ext uri="{FF2B5EF4-FFF2-40B4-BE49-F238E27FC236}">
                <a16:creationId xmlns:a16="http://schemas.microsoft.com/office/drawing/2014/main" id="{486B9060-1F63-4BBA-8E4D-BC1B9F2186C0}"/>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317567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863" y="1488613"/>
            <a:ext cx="8596668" cy="3880773"/>
          </a:xfrm>
        </p:spPr>
        <p:txBody>
          <a:bodyPr>
            <a:noAutofit/>
          </a:bodyPr>
          <a:lstStyle/>
          <a:p>
            <a:pPr marL="0" indent="0">
              <a:buNone/>
            </a:pPr>
            <a:r>
              <a:rPr lang="sk-SK" sz="2400" dirty="0">
                <a:latin typeface="Book Antiqua" panose="02040602050305030304" pitchFamily="18" charset="0"/>
              </a:rPr>
              <a:t>Profesionálna sekcia SZKB- WAKO PRO SLOVAKIA</a:t>
            </a:r>
          </a:p>
          <a:p>
            <a:pPr marL="0" indent="0">
              <a:buNone/>
            </a:pPr>
            <a:endParaRPr lang="sk-SK" sz="2400" dirty="0">
              <a:latin typeface="Book Antiqua" panose="02040602050305030304" pitchFamily="18" charset="0"/>
            </a:endParaRPr>
          </a:p>
          <a:p>
            <a:pPr marL="0" indent="0">
              <a:buNone/>
            </a:pPr>
            <a:r>
              <a:rPr lang="sk-SK" sz="2400" b="1" dirty="0">
                <a:latin typeface="Book Antiqua" panose="02040602050305030304" pitchFamily="18" charset="0"/>
              </a:rPr>
              <a:t>Titulové zápasy konané v sezóne 2019</a:t>
            </a:r>
          </a:p>
          <a:p>
            <a:pPr marL="0" indent="0">
              <a:buNone/>
            </a:pPr>
            <a:r>
              <a:rPr lang="sk-SK" sz="2400" b="1" dirty="0">
                <a:latin typeface="Book Antiqua" panose="02040602050305030304" pitchFamily="18" charset="0"/>
              </a:rPr>
              <a:t> </a:t>
            </a:r>
            <a:endParaRPr lang="sk-SK" sz="2400" dirty="0">
              <a:latin typeface="Book Antiqua" panose="02040602050305030304" pitchFamily="18" charset="0"/>
            </a:endParaRPr>
          </a:p>
          <a:p>
            <a:r>
              <a:rPr lang="sk-SK" sz="2400" dirty="0">
                <a:latin typeface="Book Antiqua" panose="02040602050305030304" pitchFamily="18" charset="0"/>
              </a:rPr>
              <a:t>Slovak WAKO PRO - 75kg K-1 </a:t>
            </a:r>
            <a:r>
              <a:rPr lang="sk-SK" sz="2400" dirty="0" err="1">
                <a:latin typeface="Book Antiqua" panose="02040602050305030304" pitchFamily="18" charset="0"/>
              </a:rPr>
              <a:t>rules</a:t>
            </a:r>
            <a:r>
              <a:rPr lang="sk-SK" sz="2400" dirty="0">
                <a:latin typeface="Book Antiqua" panose="02040602050305030304" pitchFamily="18" charset="0"/>
              </a:rPr>
              <a:t>- držiteľ Vladimír Konský Slovak WAKO PRO -75kg LK- držiteľ Pavol </a:t>
            </a:r>
            <a:r>
              <a:rPr lang="sk-SK" sz="2400" dirty="0" err="1">
                <a:latin typeface="Book Antiqua" panose="02040602050305030304" pitchFamily="18" charset="0"/>
              </a:rPr>
              <a:t>Garaj</a:t>
            </a:r>
            <a:endParaRPr lang="sk-SK" sz="2400" dirty="0">
              <a:latin typeface="Book Antiqua" panose="02040602050305030304" pitchFamily="18" charset="0"/>
            </a:endParaRPr>
          </a:p>
          <a:p>
            <a:pPr marL="0" indent="0">
              <a:buNone/>
            </a:pPr>
            <a:r>
              <a:rPr lang="sk-SK" sz="2400" dirty="0">
                <a:latin typeface="Book Antiqua" panose="02040602050305030304" pitchFamily="18" charset="0"/>
              </a:rPr>
              <a:t> </a:t>
            </a:r>
          </a:p>
          <a:p>
            <a:r>
              <a:rPr lang="sk-SK" sz="2400" dirty="0">
                <a:latin typeface="Book Antiqua" panose="02040602050305030304" pitchFamily="18" charset="0"/>
              </a:rPr>
              <a:t>WAKO EUROPEAN CHAMPION -60kg K-1 </a:t>
            </a:r>
            <a:r>
              <a:rPr lang="sk-SK" sz="2400" dirty="0" err="1">
                <a:latin typeface="Book Antiqua" panose="02040602050305030304" pitchFamily="18" charset="0"/>
              </a:rPr>
              <a:t>rules</a:t>
            </a:r>
            <a:r>
              <a:rPr lang="sk-SK" sz="2400" dirty="0">
                <a:latin typeface="Book Antiqua" panose="02040602050305030304" pitchFamily="18" charset="0"/>
              </a:rPr>
              <a:t> držiteľ Tomáš </a:t>
            </a:r>
            <a:r>
              <a:rPr lang="sk-SK" sz="2400" dirty="0" err="1">
                <a:latin typeface="Book Antiqua" panose="02040602050305030304" pitchFamily="18" charset="0"/>
              </a:rPr>
              <a:t>Tadlánek</a:t>
            </a:r>
            <a:r>
              <a:rPr lang="sk-SK" sz="2400" dirty="0">
                <a:latin typeface="Book Antiqua" panose="02040602050305030304" pitchFamily="18" charset="0"/>
              </a:rPr>
              <a:t> Všetkým gratulujeme!</a:t>
            </a:r>
          </a:p>
          <a:p>
            <a:pPr marL="0" indent="0">
              <a:buNone/>
            </a:pPr>
            <a:endParaRPr lang="sk-SK" sz="2400" dirty="0">
              <a:latin typeface="Book Antiqua" panose="02040602050305030304" pitchFamily="18" charset="0"/>
            </a:endParaRP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a:t>
            </a:r>
            <a:br>
              <a:rPr lang="sk-SK" b="1" dirty="0">
                <a:solidFill>
                  <a:schemeClr val="accent1">
                    <a:lumMod val="75000"/>
                  </a:schemeClr>
                </a:solidFill>
                <a:latin typeface="Book Antiqua" panose="02040602050305030304" pitchFamily="18" charset="0"/>
              </a:rPr>
            </a:br>
            <a:endParaRPr lang="sk-SK" dirty="0"/>
          </a:p>
        </p:txBody>
      </p:sp>
      <p:pic>
        <p:nvPicPr>
          <p:cNvPr id="5" name="image2.png">
            <a:extLst>
              <a:ext uri="{FF2B5EF4-FFF2-40B4-BE49-F238E27FC236}">
                <a16:creationId xmlns:a16="http://schemas.microsoft.com/office/drawing/2014/main" id="{0C4CE632-2FC3-407C-89A5-CA34CA4D4DB5}"/>
              </a:ext>
            </a:extLst>
          </p:cNvPr>
          <p:cNvPicPr/>
          <p:nvPr/>
        </p:nvPicPr>
        <p:blipFill>
          <a:blip r:embed="rId2" cstate="print"/>
          <a:stretch>
            <a:fillRect/>
          </a:stretch>
        </p:blipFill>
        <p:spPr>
          <a:xfrm>
            <a:off x="8540829" y="5369386"/>
            <a:ext cx="1313180" cy="518795"/>
          </a:xfrm>
          <a:prstGeom prst="rect">
            <a:avLst/>
          </a:prstGeom>
        </p:spPr>
      </p:pic>
      <p:pic>
        <p:nvPicPr>
          <p:cNvPr id="6" name="Obrázok 5">
            <a:extLst>
              <a:ext uri="{FF2B5EF4-FFF2-40B4-BE49-F238E27FC236}">
                <a16:creationId xmlns:a16="http://schemas.microsoft.com/office/drawing/2014/main" id="{0151C715-9615-4E14-8CEC-AB4386CCA8D4}"/>
              </a:ext>
            </a:extLst>
          </p:cNvPr>
          <p:cNvPicPr>
            <a:picLocks noChangeAspect="1"/>
          </p:cNvPicPr>
          <p:nvPr/>
        </p:nvPicPr>
        <p:blipFill>
          <a:blip r:embed="rId3"/>
          <a:stretch>
            <a:fillRect/>
          </a:stretch>
        </p:blipFill>
        <p:spPr>
          <a:xfrm>
            <a:off x="3957653" y="6057137"/>
            <a:ext cx="5896356" cy="382524"/>
          </a:xfrm>
          <a:prstGeom prst="rect">
            <a:avLst/>
          </a:prstGeom>
        </p:spPr>
      </p:pic>
      <p:pic>
        <p:nvPicPr>
          <p:cNvPr id="7" name="Obrázok 6">
            <a:extLst>
              <a:ext uri="{FF2B5EF4-FFF2-40B4-BE49-F238E27FC236}">
                <a16:creationId xmlns:a16="http://schemas.microsoft.com/office/drawing/2014/main" id="{58860865-28FA-43CC-BC67-A33B6157CB51}"/>
              </a:ext>
            </a:extLst>
          </p:cNvPr>
          <p:cNvPicPr>
            <a:picLocks noChangeAspect="1"/>
          </p:cNvPicPr>
          <p:nvPr/>
        </p:nvPicPr>
        <p:blipFill>
          <a:blip r:embed="rId4"/>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3165472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AF87F1-3564-4552-9AF0-D62B1D202340}"/>
              </a:ext>
            </a:extLst>
          </p:cNvPr>
          <p:cNvSpPr>
            <a:spLocks noGrp="1"/>
          </p:cNvSpPr>
          <p:nvPr>
            <p:ph type="title"/>
          </p:nvPr>
        </p:nvSpPr>
        <p:spPr/>
        <p:txBody>
          <a:bodyPr>
            <a:normAutofit fontScale="90000"/>
          </a:bodyPr>
          <a:lstStyle/>
          <a:p>
            <a:r>
              <a:rPr lang="sk-SK" b="1" dirty="0">
                <a:solidFill>
                  <a:schemeClr val="accent1">
                    <a:lumMod val="75000"/>
                  </a:schemeClr>
                </a:solidFill>
                <a:latin typeface="Book Antiqua" panose="02040602050305030304" pitchFamily="18" charset="0"/>
              </a:rPr>
              <a:t>1. KOMISIA ROZHODCOV</a:t>
            </a:r>
            <a:br>
              <a:rPr lang="sk-SK" b="1" dirty="0">
                <a:solidFill>
                  <a:schemeClr val="accent1">
                    <a:lumMod val="75000"/>
                  </a:schemeClr>
                </a:solidFill>
                <a:latin typeface="Book Antiqua" panose="02040602050305030304" pitchFamily="18" charset="0"/>
              </a:rPr>
            </a:br>
            <a:r>
              <a:rPr lang="sk-SK" b="1" dirty="0">
                <a:solidFill>
                  <a:schemeClr val="tx1"/>
                </a:solidFill>
                <a:latin typeface="Book Antiqua" panose="02040602050305030304" pitchFamily="18" charset="0"/>
              </a:rPr>
              <a:t>Správa o činnosti za obdobie od 4.6.2016- 13.3.2020</a:t>
            </a:r>
          </a:p>
        </p:txBody>
      </p:sp>
      <p:pic>
        <p:nvPicPr>
          <p:cNvPr id="4" name="Obrázok 3">
            <a:extLst>
              <a:ext uri="{FF2B5EF4-FFF2-40B4-BE49-F238E27FC236}">
                <a16:creationId xmlns:a16="http://schemas.microsoft.com/office/drawing/2014/main" id="{A14A35C6-4DB5-4540-9EB7-F1712CE39996}"/>
              </a:ext>
            </a:extLst>
          </p:cNvPr>
          <p:cNvPicPr>
            <a:picLocks noChangeAspect="1"/>
          </p:cNvPicPr>
          <p:nvPr/>
        </p:nvPicPr>
        <p:blipFill>
          <a:blip r:embed="rId2"/>
          <a:stretch>
            <a:fillRect/>
          </a:stretch>
        </p:blipFill>
        <p:spPr>
          <a:xfrm>
            <a:off x="10170910" y="648101"/>
            <a:ext cx="923810" cy="923810"/>
          </a:xfrm>
          <a:prstGeom prst="rect">
            <a:avLst/>
          </a:prstGeom>
        </p:spPr>
      </p:pic>
      <p:sp>
        <p:nvSpPr>
          <p:cNvPr id="5" name="Zástupný objekt pre obsah 2">
            <a:extLst>
              <a:ext uri="{FF2B5EF4-FFF2-40B4-BE49-F238E27FC236}">
                <a16:creationId xmlns:a16="http://schemas.microsoft.com/office/drawing/2014/main" id="{9D9C9B14-A872-4C26-A6EB-45FED016AD81}"/>
              </a:ext>
            </a:extLst>
          </p:cNvPr>
          <p:cNvSpPr>
            <a:spLocks noGrp="1"/>
          </p:cNvSpPr>
          <p:nvPr>
            <p:ph idx="1"/>
          </p:nvPr>
        </p:nvSpPr>
        <p:spPr>
          <a:xfrm>
            <a:off x="677334" y="2101355"/>
            <a:ext cx="8596668" cy="4525688"/>
          </a:xfrm>
        </p:spPr>
        <p:txBody>
          <a:bodyPr>
            <a:noAutofit/>
          </a:bodyPr>
          <a:lstStyle/>
          <a:p>
            <a:pPr marL="0" indent="0">
              <a:buNone/>
            </a:pPr>
            <a:r>
              <a:rPr lang="sk-SK" dirty="0">
                <a:latin typeface="Book Antiqua" panose="02040602050305030304" pitchFamily="18" charset="0"/>
              </a:rPr>
              <a:t>Rozhodcovská komisia SZKB pracuje od roku 2016 v nasledujúcom zložení - predseda komisie </a:t>
            </a:r>
            <a:r>
              <a:rPr lang="sk-SK" dirty="0" err="1">
                <a:latin typeface="Book Antiqua" panose="02040602050305030304" pitchFamily="18" charset="0"/>
              </a:rPr>
              <a:t>Ing.Michaela</a:t>
            </a:r>
            <a:r>
              <a:rPr lang="sk-SK" dirty="0">
                <a:latin typeface="Book Antiqua" panose="02040602050305030304" pitchFamily="18" charset="0"/>
              </a:rPr>
              <a:t> Kováčová, členovia komisie Rastislav </a:t>
            </a:r>
            <a:r>
              <a:rPr lang="sk-SK" dirty="0" err="1">
                <a:latin typeface="Book Antiqua" panose="02040602050305030304" pitchFamily="18" charset="0"/>
              </a:rPr>
              <a:t>Babinčák</a:t>
            </a:r>
            <a:r>
              <a:rPr lang="sk-SK" dirty="0">
                <a:latin typeface="Book Antiqua" panose="02040602050305030304" pitchFamily="18" charset="0"/>
              </a:rPr>
              <a:t> a Roman Možný.</a:t>
            </a:r>
          </a:p>
          <a:p>
            <a:pPr marL="0" indent="0">
              <a:buNone/>
            </a:pPr>
            <a:r>
              <a:rPr lang="sk-SK" dirty="0">
                <a:latin typeface="Book Antiqua" panose="02040602050305030304" pitchFamily="18" charset="0"/>
              </a:rPr>
              <a:t> </a:t>
            </a:r>
          </a:p>
          <a:p>
            <a:pPr marL="0" indent="0">
              <a:buNone/>
            </a:pPr>
            <a:r>
              <a:rPr lang="sk-SK" dirty="0">
                <a:latin typeface="Book Antiqua" panose="02040602050305030304" pitchFamily="18" charset="0"/>
              </a:rPr>
              <a:t>Každoročne prebiehajú dve školenia rozhodcov určené na preškolenie nových pravidiel a zaučenie nový rozhodcov.</a:t>
            </a:r>
          </a:p>
          <a:p>
            <a:pPr marL="0" indent="0">
              <a:buNone/>
            </a:pPr>
            <a:r>
              <a:rPr lang="sk-SK" dirty="0">
                <a:latin typeface="Book Antiqua" panose="02040602050305030304" pitchFamily="18" charset="0"/>
              </a:rPr>
              <a:t>Od roku 2016 bolo preškolených 107 rozhodcov SZKB. Z celkového počtu je 27 nových rozhodcov a 4 rozhodcovia si obnovili licenciu SZKB.</a:t>
            </a:r>
          </a:p>
          <a:p>
            <a:pPr marL="0" indent="0">
              <a:buNone/>
            </a:pPr>
            <a:r>
              <a:rPr lang="sk-SK" dirty="0">
                <a:latin typeface="Book Antiqua" panose="02040602050305030304" pitchFamily="18" charset="0"/>
              </a:rPr>
              <a:t> </a:t>
            </a:r>
          </a:p>
          <a:p>
            <a:pPr marL="0" indent="0">
              <a:buNone/>
            </a:pPr>
            <a:r>
              <a:rPr lang="sk-SK" dirty="0">
                <a:latin typeface="Book Antiqua" panose="02040602050305030304" pitchFamily="18" charset="0"/>
              </a:rPr>
              <a:t>Každý rok prebieha revízia pravidiel SZKB, ktoré sú závislé na zmenách WAKO pravidiel svetovej federácie. RK pravidelne pracuje na implementácií zmien, ktoré sú </a:t>
            </a:r>
            <a:r>
              <a:rPr lang="sk-SK" dirty="0" err="1">
                <a:latin typeface="Book Antiqua" panose="02040602050305030304" pitchFamily="18" charset="0"/>
              </a:rPr>
              <a:t>následe</a:t>
            </a:r>
            <a:r>
              <a:rPr lang="sk-SK" dirty="0">
                <a:latin typeface="Book Antiqua" panose="02040602050305030304" pitchFamily="18" charset="0"/>
              </a:rPr>
              <a:t> zapracované do športových pravidiel SZKB.</a:t>
            </a:r>
          </a:p>
        </p:txBody>
      </p:sp>
    </p:spTree>
    <p:extLst>
      <p:ext uri="{BB962C8B-B14F-4D97-AF65-F5344CB8AC3E}">
        <p14:creationId xmlns:p14="http://schemas.microsoft.com/office/powerpoint/2010/main" val="3926866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863" y="1488613"/>
            <a:ext cx="8596668" cy="4912187"/>
          </a:xfrm>
        </p:spPr>
        <p:txBody>
          <a:bodyPr>
            <a:noAutofit/>
          </a:bodyPr>
          <a:lstStyle/>
          <a:p>
            <a:pPr marL="0" indent="0">
              <a:buNone/>
            </a:pPr>
            <a:r>
              <a:rPr lang="sk-SK" sz="1900" dirty="0">
                <a:latin typeface="Book Antiqua" panose="02040602050305030304" pitchFamily="18" charset="0"/>
              </a:rPr>
              <a:t>V roku 2016 bolo zavedené bodovanie rozhodcov na základe účasti na domácich ako aj zahraničných turnajoch, účasti na seminároch, ale aj na práci, odvedenej na každom kole SZKB. Práca je hodnotená následne vždy </a:t>
            </a:r>
            <a:r>
              <a:rPr lang="sk-SK" sz="1900" dirty="0" err="1">
                <a:latin typeface="Book Antiqua" panose="02040602050305030304" pitchFamily="18" charset="0"/>
              </a:rPr>
              <a:t>ringinšpektorom</a:t>
            </a:r>
            <a:r>
              <a:rPr lang="sk-SK" sz="1900" dirty="0">
                <a:latin typeface="Book Antiqua" panose="02040602050305030304" pitchFamily="18" charset="0"/>
              </a:rPr>
              <a:t> alebo hlavným rozhodcom na kole. Po ukončení sezóny </a:t>
            </a:r>
            <a:r>
              <a:rPr lang="sk-SK" sz="1900" dirty="0" err="1">
                <a:latin typeface="Book Antiqua" panose="02040602050305030304" pitchFamily="18" charset="0"/>
              </a:rPr>
              <a:t>pravidlene</a:t>
            </a:r>
            <a:r>
              <a:rPr lang="sk-SK" sz="1900" dirty="0">
                <a:latin typeface="Book Antiqua" panose="02040602050305030304" pitchFamily="18" charset="0"/>
              </a:rPr>
              <a:t> vyhlasujeme najlepšieho rozhodcu sezóny, ktorý je následne ocenení na </a:t>
            </a:r>
            <a:r>
              <a:rPr lang="sk-SK" sz="1900" dirty="0" err="1">
                <a:latin typeface="Book Antiqua" panose="02040602050305030304" pitchFamily="18" charset="0"/>
              </a:rPr>
              <a:t>vyhlašovaní</a:t>
            </a:r>
            <a:r>
              <a:rPr lang="sk-SK" sz="1900" dirty="0">
                <a:latin typeface="Book Antiqua" panose="02040602050305030304" pitchFamily="18" charset="0"/>
              </a:rPr>
              <a:t> najúspešnejších športovcov, </a:t>
            </a:r>
            <a:r>
              <a:rPr lang="sk-SK" sz="1900" dirty="0" err="1">
                <a:latin typeface="Book Antiqua" panose="02040602050305030304" pitchFamily="18" charset="0"/>
              </a:rPr>
              <a:t>trenérov</a:t>
            </a:r>
            <a:r>
              <a:rPr lang="sk-SK" sz="1900" dirty="0">
                <a:latin typeface="Book Antiqua" panose="02040602050305030304" pitchFamily="18" charset="0"/>
              </a:rPr>
              <a:t>, klubov a pod.</a:t>
            </a:r>
          </a:p>
          <a:p>
            <a:pPr marL="0" indent="0">
              <a:buNone/>
            </a:pPr>
            <a:r>
              <a:rPr lang="sk-SK" sz="1900" b="1" dirty="0">
                <a:latin typeface="Book Antiqua" panose="02040602050305030304" pitchFamily="18" charset="0"/>
              </a:rPr>
              <a:t>Ocenenia od roku 2016 za najúspešnejšieho rozhodcu SZKB sezóny získali</a:t>
            </a:r>
            <a:r>
              <a:rPr lang="sk-SK" sz="1900" dirty="0">
                <a:latin typeface="Book Antiqua" panose="02040602050305030304" pitchFamily="18" charset="0"/>
              </a:rPr>
              <a:t>: </a:t>
            </a:r>
          </a:p>
          <a:p>
            <a:r>
              <a:rPr lang="sk-SK" sz="1900" dirty="0">
                <a:latin typeface="Book Antiqua" panose="02040602050305030304" pitchFamily="18" charset="0"/>
              </a:rPr>
              <a:t>r.2016- Viktor </a:t>
            </a:r>
            <a:r>
              <a:rPr lang="sk-SK" sz="1900" dirty="0" err="1">
                <a:latin typeface="Book Antiqua" panose="02040602050305030304" pitchFamily="18" charset="0"/>
              </a:rPr>
              <a:t>Žuffa</a:t>
            </a:r>
            <a:endParaRPr lang="sk-SK" sz="1900" dirty="0">
              <a:latin typeface="Book Antiqua" panose="02040602050305030304" pitchFamily="18" charset="0"/>
            </a:endParaRPr>
          </a:p>
          <a:p>
            <a:r>
              <a:rPr lang="sk-SK" sz="1900" dirty="0">
                <a:latin typeface="Book Antiqua" panose="02040602050305030304" pitchFamily="18" charset="0"/>
              </a:rPr>
              <a:t>r.2017- Rastislav </a:t>
            </a:r>
            <a:r>
              <a:rPr lang="sk-SK" sz="1900" dirty="0" err="1">
                <a:latin typeface="Book Antiqua" panose="02040602050305030304" pitchFamily="18" charset="0"/>
              </a:rPr>
              <a:t>Babinčák</a:t>
            </a:r>
            <a:r>
              <a:rPr lang="sk-SK" sz="1900" dirty="0">
                <a:latin typeface="Book Antiqua" panose="02040602050305030304" pitchFamily="18" charset="0"/>
              </a:rPr>
              <a:t> </a:t>
            </a:r>
          </a:p>
          <a:p>
            <a:r>
              <a:rPr lang="sk-SK" sz="1900" dirty="0">
                <a:latin typeface="Book Antiqua" panose="02040602050305030304" pitchFamily="18" charset="0"/>
              </a:rPr>
              <a:t>r.2018- Rastislav </a:t>
            </a:r>
            <a:r>
              <a:rPr lang="sk-SK" sz="1900" dirty="0" err="1">
                <a:latin typeface="Book Antiqua" panose="02040602050305030304" pitchFamily="18" charset="0"/>
              </a:rPr>
              <a:t>Babinčák</a:t>
            </a:r>
            <a:r>
              <a:rPr lang="sk-SK" sz="1900" dirty="0">
                <a:latin typeface="Book Antiqua" panose="02040602050305030304" pitchFamily="18" charset="0"/>
              </a:rPr>
              <a:t> </a:t>
            </a:r>
          </a:p>
          <a:p>
            <a:r>
              <a:rPr lang="sk-SK" sz="1900" dirty="0">
                <a:latin typeface="Book Antiqua" panose="02040602050305030304" pitchFamily="18" charset="0"/>
              </a:rPr>
              <a:t>r.2019- Martin </a:t>
            </a:r>
            <a:r>
              <a:rPr lang="sk-SK" sz="1900" dirty="0" err="1">
                <a:latin typeface="Book Antiqua" panose="02040602050305030304" pitchFamily="18" charset="0"/>
              </a:rPr>
              <a:t>Muravský</a:t>
            </a:r>
            <a:endParaRPr lang="sk-SK" sz="1900" dirty="0">
              <a:latin typeface="Book Antiqua" panose="02040602050305030304" pitchFamily="18" charset="0"/>
            </a:endParaRPr>
          </a:p>
          <a:p>
            <a:pPr marL="0" indent="0">
              <a:buNone/>
            </a:pPr>
            <a:r>
              <a:rPr lang="sk-SK" sz="1900" dirty="0">
                <a:latin typeface="Book Antiqua" panose="02040602050305030304" pitchFamily="18" charset="0"/>
              </a:rPr>
              <a:t>Všetkým gratulujeme za vzornú reprezentáciu rozhodcov na domácich a zahraničných turnajoch WAKO.</a:t>
            </a: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 </a:t>
            </a:r>
            <a:br>
              <a:rPr lang="sk-SK" b="1" dirty="0">
                <a:solidFill>
                  <a:schemeClr val="accent1">
                    <a:lumMod val="75000"/>
                  </a:schemeClr>
                </a:solidFill>
                <a:latin typeface="Book Antiqua" panose="02040602050305030304" pitchFamily="18" charset="0"/>
              </a:rPr>
            </a:br>
            <a:endParaRPr lang="sk-SK" dirty="0"/>
          </a:p>
        </p:txBody>
      </p:sp>
      <p:pic>
        <p:nvPicPr>
          <p:cNvPr id="7" name="Obrázok 6">
            <a:extLst>
              <a:ext uri="{FF2B5EF4-FFF2-40B4-BE49-F238E27FC236}">
                <a16:creationId xmlns:a16="http://schemas.microsoft.com/office/drawing/2014/main" id="{5E54BB71-C1EF-4FEB-AF73-54674F77820A}"/>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1738503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7E5DCA-724E-4740-BCE8-F2AA474DC0D9}"/>
              </a:ext>
            </a:extLst>
          </p:cNvPr>
          <p:cNvSpPr>
            <a:spLocks noGrp="1"/>
          </p:cNvSpPr>
          <p:nvPr>
            <p:ph idx="1"/>
          </p:nvPr>
        </p:nvSpPr>
        <p:spPr>
          <a:xfrm>
            <a:off x="677863" y="1488613"/>
            <a:ext cx="8596668" cy="4912187"/>
          </a:xfrm>
        </p:spPr>
        <p:txBody>
          <a:bodyPr>
            <a:noAutofit/>
          </a:bodyPr>
          <a:lstStyle/>
          <a:p>
            <a:pPr marL="0" indent="0">
              <a:buNone/>
            </a:pPr>
            <a:r>
              <a:rPr lang="sk-SK" sz="2000" dirty="0">
                <a:latin typeface="Book Antiqua" panose="02040602050305030304" pitchFamily="18" charset="0"/>
              </a:rPr>
              <a:t>V roku 2017 bol prepracovaný aj projekt vzdelávania rozhodcov, ako aj smernica pre činnosť rozhodcov. V priebehu marca 2018, bol VV SZKB predložený návrh na opravu testov rozhodcov online. Návrh bol schválený, a v prípade ak rozhodca neuspeje prvý krát na testoch, má možnosť druhý opravný termín absolvovať online.</a:t>
            </a:r>
          </a:p>
          <a:p>
            <a:pPr marL="0" indent="0">
              <a:buNone/>
            </a:pPr>
            <a:r>
              <a:rPr lang="sk-SK" sz="2000" dirty="0">
                <a:latin typeface="Book Antiqua" panose="02040602050305030304" pitchFamily="18" charset="0"/>
              </a:rPr>
              <a:t>V priebehu mája 2018 prebehla úprava smernice pre odmeňovanie rozhodcov, ktorá vstúpila do platnosti 1.júna 2018, a bola zverejnená na stránkach SZKB.</a:t>
            </a:r>
            <a:br>
              <a:rPr lang="sk-SK" sz="2000" dirty="0">
                <a:latin typeface="Book Antiqua" panose="02040602050305030304" pitchFamily="18" charset="0"/>
              </a:rPr>
            </a:br>
            <a:r>
              <a:rPr lang="sk-SK" sz="2000" dirty="0">
                <a:latin typeface="Book Antiqua" panose="02040602050305030304" pitchFamily="18" charset="0"/>
              </a:rPr>
              <a:t> </a:t>
            </a:r>
          </a:p>
          <a:p>
            <a:pPr marL="0" indent="0">
              <a:buNone/>
            </a:pPr>
            <a:r>
              <a:rPr lang="sk-SK" sz="2000" dirty="0">
                <a:latin typeface="Book Antiqua" panose="02040602050305030304" pitchFamily="18" charset="0"/>
              </a:rPr>
              <a:t>Počas roku 2018 rozhodcovia SZKB získali taktiež nové platné WAKO medzinárodné licencie. Novú licenciu WAKO získala Katarína </a:t>
            </a:r>
            <a:r>
              <a:rPr lang="sk-SK" sz="2000" dirty="0" err="1">
                <a:latin typeface="Book Antiqua" panose="02040602050305030304" pitchFamily="18" charset="0"/>
              </a:rPr>
              <a:t>Vilhánová</a:t>
            </a:r>
            <a:r>
              <a:rPr lang="sk-SK" sz="2000" dirty="0">
                <a:latin typeface="Book Antiqua" panose="02040602050305030304" pitchFamily="18" charset="0"/>
              </a:rPr>
              <a:t>, Martin </a:t>
            </a:r>
            <a:r>
              <a:rPr lang="sk-SK" sz="2000" dirty="0" err="1">
                <a:latin typeface="Book Antiqua" panose="02040602050305030304" pitchFamily="18" charset="0"/>
              </a:rPr>
              <a:t>Muravský</a:t>
            </a:r>
            <a:r>
              <a:rPr lang="sk-SK" sz="2000" dirty="0">
                <a:latin typeface="Book Antiqua" panose="02040602050305030304" pitchFamily="18" charset="0"/>
              </a:rPr>
              <a:t> a obnovenie WAKO medzinárodnej licencie získal Viktor </a:t>
            </a:r>
            <a:r>
              <a:rPr lang="sk-SK" sz="2000" dirty="0" err="1">
                <a:latin typeface="Book Antiqua" panose="02040602050305030304" pitchFamily="18" charset="0"/>
              </a:rPr>
              <a:t>Žuffa</a:t>
            </a:r>
            <a:r>
              <a:rPr lang="sk-SK" sz="2000" dirty="0">
                <a:latin typeface="Book Antiqua" panose="02040602050305030304" pitchFamily="18" charset="0"/>
              </a:rPr>
              <a:t>. Všetkým gratulujeme!</a:t>
            </a:r>
          </a:p>
        </p:txBody>
      </p:sp>
      <p:sp>
        <p:nvSpPr>
          <p:cNvPr id="4" name="Nadpis 1">
            <a:extLst>
              <a:ext uri="{FF2B5EF4-FFF2-40B4-BE49-F238E27FC236}">
                <a16:creationId xmlns:a16="http://schemas.microsoft.com/office/drawing/2014/main" id="{D6F86D6F-C696-4786-B6BA-8DE7B43A2B9A}"/>
              </a:ext>
            </a:extLst>
          </p:cNvPr>
          <p:cNvSpPr>
            <a:spLocks noGrp="1"/>
          </p:cNvSpPr>
          <p:nvPr>
            <p:ph type="title"/>
          </p:nvPr>
        </p:nvSpPr>
        <p:spPr>
          <a:xfrm>
            <a:off x="677863" y="609600"/>
            <a:ext cx="8596312" cy="1320800"/>
          </a:xfrm>
        </p:spPr>
        <p:txBody>
          <a:bodyPr/>
          <a:lstStyle/>
          <a:p>
            <a:r>
              <a:rPr lang="sk-SK" b="1" dirty="0">
                <a:solidFill>
                  <a:schemeClr val="accent1">
                    <a:lumMod val="75000"/>
                  </a:schemeClr>
                </a:solidFill>
                <a:latin typeface="Book Antiqua" panose="02040602050305030304" pitchFamily="18" charset="0"/>
              </a:rPr>
              <a:t>1. KOMISIA ROZHODCOV</a:t>
            </a:r>
            <a:br>
              <a:rPr lang="sk-SK" b="1" dirty="0">
                <a:solidFill>
                  <a:schemeClr val="accent1">
                    <a:lumMod val="75000"/>
                  </a:schemeClr>
                </a:solidFill>
                <a:latin typeface="Book Antiqua" panose="02040602050305030304" pitchFamily="18" charset="0"/>
              </a:rPr>
            </a:br>
            <a:endParaRPr lang="sk-SK" dirty="0"/>
          </a:p>
        </p:txBody>
      </p:sp>
      <p:pic>
        <p:nvPicPr>
          <p:cNvPr id="5" name="Obrázok 4">
            <a:extLst>
              <a:ext uri="{FF2B5EF4-FFF2-40B4-BE49-F238E27FC236}">
                <a16:creationId xmlns:a16="http://schemas.microsoft.com/office/drawing/2014/main" id="{B05F26A4-AE19-47B7-B743-64B8522CEECD}"/>
              </a:ext>
            </a:extLst>
          </p:cNvPr>
          <p:cNvPicPr>
            <a:picLocks noChangeAspect="1"/>
          </p:cNvPicPr>
          <p:nvPr/>
        </p:nvPicPr>
        <p:blipFill>
          <a:blip r:embed="rId2"/>
          <a:stretch>
            <a:fillRect/>
          </a:stretch>
        </p:blipFill>
        <p:spPr>
          <a:xfrm>
            <a:off x="10170910" y="648101"/>
            <a:ext cx="923810" cy="923810"/>
          </a:xfrm>
          <a:prstGeom prst="rect">
            <a:avLst/>
          </a:prstGeom>
        </p:spPr>
      </p:pic>
    </p:spTree>
    <p:extLst>
      <p:ext uri="{BB962C8B-B14F-4D97-AF65-F5344CB8AC3E}">
        <p14:creationId xmlns:p14="http://schemas.microsoft.com/office/powerpoint/2010/main" val="2342853589"/>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TM02900688[[fn=Fazeta]]</Template>
  <TotalTime>3984</TotalTime>
  <Words>5810</Words>
  <Application>Microsoft Office PowerPoint</Application>
  <PresentationFormat>Širokouhlá</PresentationFormat>
  <Paragraphs>270</Paragraphs>
  <Slides>39</Slides>
  <Notes>0</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39</vt:i4>
      </vt:variant>
    </vt:vector>
  </HeadingPairs>
  <TitlesOfParts>
    <vt:vector size="46" baseType="lpstr">
      <vt:lpstr>Arial</vt:lpstr>
      <vt:lpstr>Book Antiqua</vt:lpstr>
      <vt:lpstr>Calibri</vt:lpstr>
      <vt:lpstr>Times New Roman</vt:lpstr>
      <vt:lpstr>Trebuchet MS</vt:lpstr>
      <vt:lpstr>Wingdings 3</vt:lpstr>
      <vt:lpstr>Fazeta</vt:lpstr>
      <vt:lpstr>Správy o činnosti komisií SZKB za rok 2019  a za roky 2016-2020</vt:lpstr>
      <vt:lpstr>KOMISIE SZKB</vt:lpstr>
      <vt:lpstr>1. KOMISIA ROZHODCOV  Správa o činnosti RK za obdobie od 1.4.2019-13.3.2020 </vt:lpstr>
      <vt:lpstr>1. KOMISIA ROZHODCOV </vt:lpstr>
      <vt:lpstr>1. KOMISIA ROZHODCOV </vt:lpstr>
      <vt:lpstr>1. KOMISIA ROZHODCOV </vt:lpstr>
      <vt:lpstr>1. KOMISIA ROZHODCOV Správa o činnosti za obdobie od 4.6.2016- 13.3.2020</vt:lpstr>
      <vt:lpstr>1. KOMISIA ROZHODCOV  </vt:lpstr>
      <vt:lpstr>1. KOMISIA ROZHODCOV </vt:lpstr>
      <vt:lpstr>1. KOMISIA ROZHODCOV  </vt:lpstr>
      <vt:lpstr>1. KOMISIA ROZHODCOV  </vt:lpstr>
      <vt:lpstr>1. KOMISIA ROZHODCOV  </vt:lpstr>
      <vt:lpstr>1. KOMISIA ROZHODCOV  </vt:lpstr>
      <vt:lpstr>1. KOMISIA ROZHODCOV </vt:lpstr>
      <vt:lpstr>2. ŠPORTOVO TECHNICKÁ KOMISIA Správa ŠTK celková za obdobie 2016 - 2020 a rok 2019  </vt:lpstr>
      <vt:lpstr>2. ŠPORTOVO TECHNICKÁ KOMISIA</vt:lpstr>
      <vt:lpstr>2. ŠPORTOVO TECHNICKÁ KOMISIA</vt:lpstr>
      <vt:lpstr>2. ŠPORTOVO TECHNICKÁ KOMISIA</vt:lpstr>
      <vt:lpstr>2. ŠPORTOVO TECHNICKÁ KOMISIA</vt:lpstr>
      <vt:lpstr>2. ŠPORTOVO TECHNICKÁ KOMISIA</vt:lpstr>
      <vt:lpstr>2. ŠPORTOVO TECHNICKÁ KOMISIA</vt:lpstr>
      <vt:lpstr>2. ŠPORTOVO TECHNICKÁ KOMISIA</vt:lpstr>
      <vt:lpstr>2. ŠPORTOVO TECHNICKÁ KOMISIA</vt:lpstr>
      <vt:lpstr>2. ŠPORTOVO TECHNICKÁ KOMISIA</vt:lpstr>
      <vt:lpstr>2. ŠPORTOVO TECHNICKÁ KOMISIA</vt:lpstr>
      <vt:lpstr>2. ŠPORTOVO TECHNICKÁ KOMISIA</vt:lpstr>
      <vt:lpstr>3. MATRIKA SPRÁVA o činnosti Matriky SZKB za rok 2016 - 2019 </vt:lpstr>
      <vt:lpstr>3. MATRIKA</vt:lpstr>
      <vt:lpstr>3. MATRIKA </vt:lpstr>
      <vt:lpstr>4. TRÉNERSKO METODICKÁ KOMISIA Správa TMK za rok 2016-2019 </vt:lpstr>
      <vt:lpstr>4. TRÉNERSKO METODICKÁ KOMISIA</vt:lpstr>
      <vt:lpstr>4. TRÉNERSKO METODICKÁ KOMISIA</vt:lpstr>
      <vt:lpstr>4. TRÉNERSKO METODICKÁ KOMISIA</vt:lpstr>
      <vt:lpstr>4. TRÉNERSKO METODICKÁ KOMISIA</vt:lpstr>
      <vt:lpstr>4. TRÉNERSKO METODICKÁ KOMISIA</vt:lpstr>
      <vt:lpstr>ASISTENT SEKRETARIÁTU, POKLADNÍK Správa o činnosti za volebné obdobie 2016-2019 </vt:lpstr>
      <vt:lpstr>ASISTENT SEKRETARIÁTU, POKLADNÍK</vt:lpstr>
      <vt:lpstr>ASISTENT SEKRETARIÁTU, POKLADNÍK</vt:lpstr>
      <vt:lpstr>ASISTENT SEKRETARIÁTU, POKLADNÍK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Slovenský zväz kickboxu</dc:title>
  <dc:creator>Užívateľ</dc:creator>
  <cp:lastModifiedBy>Lucia Cmarova</cp:lastModifiedBy>
  <cp:revision>83</cp:revision>
  <dcterms:created xsi:type="dcterms:W3CDTF">2020-06-08T09:31:43Z</dcterms:created>
  <dcterms:modified xsi:type="dcterms:W3CDTF">2020-06-18T06:38:38Z</dcterms:modified>
</cp:coreProperties>
</file>