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76" r:id="rId3"/>
    <p:sldId id="277" r:id="rId4"/>
    <p:sldId id="258" r:id="rId5"/>
    <p:sldId id="259" r:id="rId6"/>
    <p:sldId id="274" r:id="rId7"/>
    <p:sldId id="260" r:id="rId8"/>
    <p:sldId id="262" r:id="rId9"/>
    <p:sldId id="263" r:id="rId10"/>
    <p:sldId id="270" r:id="rId11"/>
    <p:sldId id="275" r:id="rId12"/>
    <p:sldId id="264" r:id="rId13"/>
    <p:sldId id="273" r:id="rId14"/>
    <p:sldId id="279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 Cmarova" initials="LC" lastIdx="1" clrIdx="0">
    <p:extLst>
      <p:ext uri="{19B8F6BF-5375-455C-9EA6-DF929625EA0E}">
        <p15:presenceInfo xmlns:p15="http://schemas.microsoft.com/office/powerpoint/2012/main" userId="395c014b8046d5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349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51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25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18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36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1486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913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94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926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04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45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32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876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156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67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851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D6F1-18B6-42E6-A2D2-3C421B3B300F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449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25575-8B1A-43D6-898C-98C188AC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231" y="2431424"/>
            <a:ext cx="9144000" cy="1995152"/>
          </a:xfrm>
        </p:spPr>
        <p:txBody>
          <a:bodyPr>
            <a:normAutofit/>
          </a:bodyPr>
          <a:lstStyle/>
          <a:p>
            <a:pPr algn="ctr"/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Správa prezidenta SZKB </a:t>
            </a:r>
            <a:b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o činnosti 2016-2020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5A44022-54DA-43BF-9048-ECB237F97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51" y="571706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4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C46D8-7D39-4DE6-B6F0-533D219C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6. ORGANIZAČNÉ ÚSPECHY SZKB</a:t>
            </a: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latin typeface="Book Antiqua" panose="02040602050305030304" pitchFamily="18" charset="0"/>
              </a:rPr>
              <a:t>WAKO MAJSTROVSTVÁ EURÓPY SENIOROV Bratislava 13.-21.10.2018</a:t>
            </a:r>
          </a:p>
          <a:p>
            <a:pPr>
              <a:buFontTx/>
              <a:buChar char="-"/>
            </a:pPr>
            <a:r>
              <a:rPr lang="sk-SK" sz="2800" dirty="0">
                <a:latin typeface="Book Antiqua" panose="02040602050305030304" pitchFamily="18" charset="0"/>
              </a:rPr>
              <a:t>prvýkrát v histórii pridelená organizácia seniorského vrcholného podujatia v kickboxe</a:t>
            </a:r>
          </a:p>
          <a:p>
            <a:pPr>
              <a:buFontTx/>
              <a:buChar char="-"/>
            </a:pPr>
            <a:r>
              <a:rPr lang="sk-SK" sz="2800" dirty="0">
                <a:latin typeface="Book Antiqua" panose="02040602050305030304" pitchFamily="18" charset="0"/>
              </a:rPr>
              <a:t>494 pretekárov z 35 krajín</a:t>
            </a:r>
          </a:p>
          <a:p>
            <a:pPr marL="0" indent="0">
              <a:buNone/>
            </a:pPr>
            <a:endParaRPr lang="sk-SK" sz="2800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8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C46D8-7D39-4DE6-B6F0-533D219C5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9258518" cy="1550990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7. MEDAILOVÁ ŠTATISTIKA REPREZENTÁCIE Z VRCHOLNÝCH PODUJATÍ</a:t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</a:b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28033E-66EC-411E-9B19-03EFC8FE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03216"/>
            <a:ext cx="8596668" cy="1154784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 </a:t>
            </a:r>
            <a:r>
              <a:rPr lang="sk-SK" dirty="0" err="1">
                <a:latin typeface="Book Antiqua" panose="02040602050305030304" pitchFamily="18" charset="0"/>
              </a:rPr>
              <a:t>World</a:t>
            </a:r>
            <a:r>
              <a:rPr lang="sk-SK" dirty="0">
                <a:latin typeface="Book Antiqua" panose="02040602050305030304" pitchFamily="18" charset="0"/>
              </a:rPr>
              <a:t> </a:t>
            </a:r>
            <a:r>
              <a:rPr lang="sk-SK" dirty="0" err="1">
                <a:latin typeface="Book Antiqua" panose="02040602050305030304" pitchFamily="18" charset="0"/>
              </a:rPr>
              <a:t>Games</a:t>
            </a:r>
            <a:r>
              <a:rPr lang="sk-SK" dirty="0">
                <a:latin typeface="Book Antiqua" panose="02040602050305030304" pitchFamily="18" charset="0"/>
              </a:rPr>
              <a:t> 2017 Vroclav (POL) 	</a:t>
            </a:r>
            <a:r>
              <a:rPr lang="sk-SK" sz="2400" b="1" i="1" dirty="0">
                <a:latin typeface="Book Antiqua" panose="02040602050305030304" pitchFamily="18" charset="0"/>
              </a:rPr>
              <a:t>0-1-1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EUSA </a:t>
            </a:r>
            <a:r>
              <a:rPr lang="sk-SK" dirty="0" err="1">
                <a:latin typeface="Book Antiqua" panose="02040602050305030304" pitchFamily="18" charset="0"/>
              </a:rPr>
              <a:t>Combat</a:t>
            </a:r>
            <a:r>
              <a:rPr lang="sk-SK" dirty="0">
                <a:latin typeface="Book Antiqua" panose="02040602050305030304" pitchFamily="18" charset="0"/>
              </a:rPr>
              <a:t> </a:t>
            </a:r>
            <a:r>
              <a:rPr lang="sk-SK" dirty="0" err="1">
                <a:latin typeface="Book Antiqua" panose="02040602050305030304" pitchFamily="18" charset="0"/>
              </a:rPr>
              <a:t>Games</a:t>
            </a:r>
            <a:r>
              <a:rPr lang="sk-SK" dirty="0">
                <a:latin typeface="Book Antiqua" panose="02040602050305030304" pitchFamily="18" charset="0"/>
              </a:rPr>
              <a:t> 2019 Záhreb 	</a:t>
            </a:r>
            <a:r>
              <a:rPr lang="sk-SK" sz="2400" b="1" i="1" dirty="0">
                <a:latin typeface="Book Antiqua" panose="02040602050305030304" pitchFamily="18" charset="0"/>
              </a:rPr>
              <a:t>3-0-0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50A5892-0481-439C-A3EB-115C28DD6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1842BAD3-AEFF-43B0-911B-7C0502859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95814"/>
              </p:ext>
            </p:extLst>
          </p:nvPr>
        </p:nvGraphicFramePr>
        <p:xfrm>
          <a:off x="677853" y="2160589"/>
          <a:ext cx="9493057" cy="3337086"/>
        </p:xfrm>
        <a:graphic>
          <a:graphicData uri="http://schemas.openxmlformats.org/drawingml/2006/table">
            <a:tbl>
              <a:tblPr/>
              <a:tblGrid>
                <a:gridCol w="922522">
                  <a:extLst>
                    <a:ext uri="{9D8B030D-6E8A-4147-A177-3AD203B41FA5}">
                      <a16:colId xmlns:a16="http://schemas.microsoft.com/office/drawing/2014/main" val="3467257189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2428083933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2293674975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3384515747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3694100071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3549475351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1939231655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1930705778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918101496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1381231819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3310072553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1164741531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2379856466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1978180611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2379477035"/>
                    </a:ext>
                  </a:extLst>
                </a:gridCol>
                <a:gridCol w="571369">
                  <a:extLst>
                    <a:ext uri="{9D8B030D-6E8A-4147-A177-3AD203B41FA5}">
                      <a16:colId xmlns:a16="http://schemas.microsoft.com/office/drawing/2014/main" val="1958823122"/>
                    </a:ext>
                  </a:extLst>
                </a:gridCol>
              </a:tblGrid>
              <a:tr h="4592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juniori a kadeti</a:t>
                      </a:r>
                    </a:p>
                  </a:txBody>
                  <a:tcPr marL="6596" marR="6596" marT="6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MS 2016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ME 2017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MS 2018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ME 2019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SPOLU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12688"/>
                  </a:ext>
                </a:extLst>
              </a:tr>
              <a:tr h="45923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339665"/>
                  </a:ext>
                </a:extLst>
              </a:tr>
              <a:tr h="75007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0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6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27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503822"/>
                  </a:ext>
                </a:extLst>
              </a:tr>
              <a:tr h="4592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seniori</a:t>
                      </a:r>
                    </a:p>
                  </a:txBody>
                  <a:tcPr marL="6596" marR="6596" marT="6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ME 2016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MS 2017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ME 2018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MS 2019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SPOLU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875061"/>
                  </a:ext>
                </a:extLst>
              </a:tr>
              <a:tr h="45923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684635"/>
                  </a:ext>
                </a:extLst>
              </a:tr>
              <a:tr h="75007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</a:t>
                      </a:r>
                    </a:p>
                  </a:txBody>
                  <a:tcPr marL="6596" marR="6596" marT="65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900" b="1" i="1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16</a:t>
                      </a:r>
                    </a:p>
                  </a:txBody>
                  <a:tcPr marL="6596" marR="6596" marT="6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0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524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4A7C4-52A6-4A3C-918C-1A28E25C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8. Vojenské športové centrum (VŠC) Dukla Banská Bystrica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86DD36C-9C9E-4E9B-9721-A80AF11A5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dirty="0">
                <a:latin typeface="Book Antiqua" panose="02040602050305030304" pitchFamily="18" charset="0"/>
              </a:rPr>
              <a:t>Prvý športovec, reprezentant SZKB (Monika Chochlíková), sa stal v roku 2018 členom rezortného centra športovej prípravy – Vojenského športového centra DUKLA Banská Bystrica.</a:t>
            </a:r>
          </a:p>
          <a:p>
            <a:pPr marL="0" indent="0">
              <a:buNone/>
            </a:pPr>
            <a:r>
              <a:rPr lang="sk-SK" sz="2800" dirty="0">
                <a:latin typeface="Book Antiqua" panose="02040602050305030304" pitchFamily="18" charset="0"/>
              </a:rPr>
              <a:t>Po rokovaniach s vedením VŠC Dukla, je Dukla pripravená podporiť v príprave ďalších 5 reprezentantov SZKB.</a:t>
            </a:r>
          </a:p>
          <a:p>
            <a:pPr marL="0" indent="0">
              <a:buNone/>
            </a:pPr>
            <a:endParaRPr lang="sk-SK" sz="2800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370C9D7-2D83-493A-A822-0C6C8C674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2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EB2E3-7E9C-49A9-83A5-D0B43B1C6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0173"/>
            <a:ext cx="8596668" cy="1320800"/>
          </a:xfrm>
        </p:spPr>
        <p:txBody>
          <a:bodyPr/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9. SLOVAK OPEN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EF8AB1-E191-45A7-B3FE-BE0EDD015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Tradičný medzinárodný turnaj v kickboxe, usporiadaný Slovenským zväzom kickboxu, SLOVAK OPEN – Memoriál Ladislava DOKY Tótha (21.ročník sa uskutočnil v roku 2020), je zaradený do oficiálneho medzinárodného kalendára podujatí WAKO a patrí medzi najkvalitnejšie medzinárodné turnaje v Európe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sk-SK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2280B739-900F-4692-B710-5A942604F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5F41E584-FF44-4FF0-A0D0-E42EEBA6C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15140"/>
              </p:ext>
            </p:extLst>
          </p:nvPr>
        </p:nvGraphicFramePr>
        <p:xfrm>
          <a:off x="677863" y="3618450"/>
          <a:ext cx="8596311" cy="2122473"/>
        </p:xfrm>
        <a:graphic>
          <a:graphicData uri="http://schemas.openxmlformats.org/drawingml/2006/table">
            <a:tbl>
              <a:tblPr/>
              <a:tblGrid>
                <a:gridCol w="3109304">
                  <a:extLst>
                    <a:ext uri="{9D8B030D-6E8A-4147-A177-3AD203B41FA5}">
                      <a16:colId xmlns:a16="http://schemas.microsoft.com/office/drawing/2014/main" val="1282447338"/>
                    </a:ext>
                  </a:extLst>
                </a:gridCol>
                <a:gridCol w="1280302">
                  <a:extLst>
                    <a:ext uri="{9D8B030D-6E8A-4147-A177-3AD203B41FA5}">
                      <a16:colId xmlns:a16="http://schemas.microsoft.com/office/drawing/2014/main" val="3763482796"/>
                    </a:ext>
                  </a:extLst>
                </a:gridCol>
                <a:gridCol w="1402235">
                  <a:extLst>
                    <a:ext uri="{9D8B030D-6E8A-4147-A177-3AD203B41FA5}">
                      <a16:colId xmlns:a16="http://schemas.microsoft.com/office/drawing/2014/main" val="715289295"/>
                    </a:ext>
                  </a:extLst>
                </a:gridCol>
                <a:gridCol w="1402235">
                  <a:extLst>
                    <a:ext uri="{9D8B030D-6E8A-4147-A177-3AD203B41FA5}">
                      <a16:colId xmlns:a16="http://schemas.microsoft.com/office/drawing/2014/main" val="1890993000"/>
                    </a:ext>
                  </a:extLst>
                </a:gridCol>
                <a:gridCol w="1402235">
                  <a:extLst>
                    <a:ext uri="{9D8B030D-6E8A-4147-A177-3AD203B41FA5}">
                      <a16:colId xmlns:a16="http://schemas.microsoft.com/office/drawing/2014/main" val="860917273"/>
                    </a:ext>
                  </a:extLst>
                </a:gridCol>
              </a:tblGrid>
              <a:tr h="675333">
                <a:tc>
                  <a:txBody>
                    <a:bodyPr/>
                    <a:lstStyle/>
                    <a:p>
                      <a:pPr algn="l" fontAlgn="b"/>
                      <a:r>
                        <a:rPr lang="sk-SK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SLOVAK OPEN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2017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2018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2019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9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2020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46284"/>
                  </a:ext>
                </a:extLst>
              </a:tr>
              <a:tr h="48238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počet štartov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868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945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903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826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396499"/>
                  </a:ext>
                </a:extLst>
              </a:tr>
              <a:tr h="48238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počet krajín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12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707036"/>
                  </a:ext>
                </a:extLst>
              </a:tr>
              <a:tr h="482380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počet klubov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90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90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91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90</a:t>
                      </a:r>
                    </a:p>
                  </a:txBody>
                  <a:tcPr marL="7316" marR="7316" marT="7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353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11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CBEDD-8708-44ED-B86E-61BCEFB3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00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SUMÁR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476014-B226-4092-8E56-B73666A29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8607"/>
            <a:ext cx="8596668" cy="50527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Slovenský zväz kickboxu ako jediný oficiálny predstaviteľ amatérskeho kickboxu na Slovensku je pevne začlenený v celoštátnych štruktúrach a strešných orgánoch športu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SZKB má svoje pevné miesto v rodine 137 členských krajín svetovej asociácie kickboxu WAKO (</a:t>
            </a:r>
            <a:r>
              <a:rPr lang="sk-SK" dirty="0" err="1">
                <a:latin typeface="Book Antiqua" panose="02040602050305030304" pitchFamily="18" charset="0"/>
              </a:rPr>
              <a:t>World</a:t>
            </a:r>
            <a:r>
              <a:rPr lang="sk-SK" dirty="0">
                <a:latin typeface="Book Antiqua" panose="02040602050305030304" pitchFamily="18" charset="0"/>
              </a:rPr>
              <a:t> Association Of </a:t>
            </a:r>
            <a:r>
              <a:rPr lang="sk-SK" dirty="0" err="1">
                <a:latin typeface="Book Antiqua" panose="02040602050305030304" pitchFamily="18" charset="0"/>
              </a:rPr>
              <a:t>Kickboxing</a:t>
            </a:r>
            <a:r>
              <a:rPr lang="sk-SK" dirty="0">
                <a:latin typeface="Book Antiqua" panose="02040602050305030304" pitchFamily="18" charset="0"/>
              </a:rPr>
              <a:t> </a:t>
            </a:r>
            <a:r>
              <a:rPr lang="sk-SK" dirty="0" err="1">
                <a:latin typeface="Book Antiqua" panose="02040602050305030304" pitchFamily="18" charset="0"/>
              </a:rPr>
              <a:t>Organizations</a:t>
            </a:r>
            <a:r>
              <a:rPr lang="sk-SK" dirty="0">
                <a:latin typeface="Book Antiqua" panose="02040602050305030304" pitchFamily="18" charset="0"/>
              </a:rPr>
              <a:t>) a podporu jej vedenia.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Zväz realizuje domácu amatérsku súťaž - SZKB </a:t>
            </a:r>
            <a:r>
              <a:rPr lang="sk-SK" dirty="0" err="1">
                <a:latin typeface="Book Antiqua" panose="02040602050305030304" pitchFamily="18" charset="0"/>
              </a:rPr>
              <a:t>Open</a:t>
            </a:r>
            <a:r>
              <a:rPr lang="sk-SK" dirty="0">
                <a:latin typeface="Book Antiqua" panose="02040602050305030304" pitchFamily="18" charset="0"/>
              </a:rPr>
              <a:t> ligu, medzinárodný turnaj Slovak </a:t>
            </a:r>
            <a:r>
              <a:rPr lang="sk-SK" dirty="0" err="1">
                <a:latin typeface="Book Antiqua" panose="02040602050305030304" pitchFamily="18" charset="0"/>
              </a:rPr>
              <a:t>Open</a:t>
            </a:r>
            <a:r>
              <a:rPr lang="sk-SK" dirty="0">
                <a:latin typeface="Book Antiqua" panose="02040602050305030304" pitchFamily="18" charset="0"/>
              </a:rPr>
              <a:t>, ktorý má svoje pevné miesto v svetovom kalendári WAKO, i domáci šampionát - Majstrovstvá SR, ktoré sú vrcholnou domácou majstrovskou súťažou.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SZKB podporuje aj finančne jednotlivé kluby pri práci s mládežou prostredníctvom príspevku 15% klubom, prostredníctvom dotácií za účasť športovcov SZKB na vybraných medzinárodných turnajoch WAKO uvedených v Kalendári aktivít SZKB.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SZKB podporuje vrcholných seniorských reprezentantov-medailistov z MS a ME prostredníctvom projektu športovcov Top Teamu SZKB.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B7C9885-42CB-4E74-B66F-E331DF2A9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942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CBEDD-8708-44ED-B86E-61BCEFB3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006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SUMÁR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476014-B226-4092-8E56-B73666A29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8607"/>
            <a:ext cx="8596668" cy="5382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SZKB finančne odmeňuje úspešných reprezentantov – seniorov a juniorov – medailistov z MS a ME.     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SZKB realizuje výber a prípravu reprezentácie v kadetských, juniorských i seniorských kategóriách, ako i jej samotnú realizáciu na Majstrovstvách sveta a Európy – s veľmi dobrými výsledkami.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Zväz sa spolupodieľa  na realizácii poloprofesionálnej nadstavby –</a:t>
            </a:r>
            <a:r>
              <a:rPr lang="sk-SK" dirty="0" err="1">
                <a:latin typeface="Book Antiqua" panose="02040602050305030304" pitchFamily="18" charset="0"/>
              </a:rPr>
              <a:t>galavečerov</a:t>
            </a:r>
            <a:r>
              <a:rPr lang="sk-SK" dirty="0">
                <a:latin typeface="Book Antiqua" panose="02040602050305030304" pitchFamily="18" charset="0"/>
              </a:rPr>
              <a:t> -prostredníctvom licencie WAKO PRO, pre štart profesionálnej kariéry úspešných skúsených amatérskych športovcov, pričom prácu v tejto oblasti bola realizovaná vytvorením profesionálnej sekcie SZKB.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Slovenský zväz kickboxu realizuje odborné vzdelávanie trénerov a rozhodcov prostredníctvom akreditovaného programu školení.      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Realizáciou všetkých vyššie uvedených činností a oblastí Slovenský zväz kickboxu napĺňa úlohy vyplývajúce zo Stanov SZKB  a Zákona o športe a umožňuje úspešnú sebarealizáciu  a zdravý, harmonický rozvoj osobnosti občanov Slovenskej republiky v kickboxe.</a:t>
            </a: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B7C9885-42CB-4E74-B66F-E331DF2A9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CAA90DD-EB5C-4975-8943-54767AE72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128" y="4697723"/>
            <a:ext cx="2141537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66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E2778-3EB5-4049-983E-C67A23E2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chemeClr val="tx1"/>
                </a:solidFill>
                <a:latin typeface="Book Antiqua" panose="02040602050305030304" pitchFamily="18" charset="0"/>
              </a:rPr>
              <a:t>Správa prezidenta</a:t>
            </a:r>
            <a:br>
              <a:rPr lang="sk-SK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sk-SK" b="1" dirty="0">
                <a:solidFill>
                  <a:schemeClr val="tx1"/>
                </a:solidFill>
                <a:latin typeface="Book Antiqua" panose="02040602050305030304" pitchFamily="18" charset="0"/>
              </a:rPr>
              <a:t>o činnosti SZKB za obdobie 2016 - 2020</a:t>
            </a:r>
            <a:endParaRPr lang="sk-SK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8DD9C34-CE7A-4D01-81C8-379FAC1FA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34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Vážení športoví priatelia,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moji kolegovia z Výkonného výboru vo svojich hodnotiacich správach za </a:t>
            </a:r>
            <a:r>
              <a:rPr lang="sk-SK" sz="2000" dirty="0" err="1">
                <a:latin typeface="Book Antiqua" panose="02040602050305030304" pitchFamily="18" charset="0"/>
              </a:rPr>
              <a:t>štvorrročné</a:t>
            </a:r>
            <a:r>
              <a:rPr lang="sk-SK" sz="2000" dirty="0">
                <a:latin typeface="Book Antiqua" panose="02040602050305030304" pitchFamily="18" charset="0"/>
              </a:rPr>
              <a:t> obdobie jednotlivých komisií určite podrobnejšie rozoberú činnosť SZKB.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Ja sa pri svojom hodnotení činnosti zväzu v uvedenom období zameriam stručne len na tie najdôležitejšie </a:t>
            </a:r>
            <a:r>
              <a:rPr lang="sk-SK" sz="2000" dirty="0" err="1">
                <a:latin typeface="Book Antiqua" panose="02040602050305030304" pitchFamily="18" charset="0"/>
              </a:rPr>
              <a:t>markanty</a:t>
            </a:r>
            <a:r>
              <a:rPr lang="sk-SK" sz="2000" dirty="0">
                <a:latin typeface="Book Antiqua" panose="02040602050305030304" pitchFamily="18" charset="0"/>
              </a:rPr>
              <a:t>, ktoré charakterizovali prácu a jej výsledky členov SZKB. </a:t>
            </a:r>
          </a:p>
          <a:p>
            <a:pPr marL="0" indent="0">
              <a:buNone/>
            </a:pPr>
            <a:r>
              <a:rPr lang="sk-SK" sz="2000" dirty="0">
                <a:latin typeface="Book Antiqua" panose="02040602050305030304" pitchFamily="18" charset="0"/>
              </a:rPr>
              <a:t>V uvedenom období pracoval Výkonný výbor SZKB, ktorý bol zvolený na Valnom zhromaždení v Košiciach, 3.6.2016, v zložení Peter </a:t>
            </a:r>
            <a:r>
              <a:rPr lang="sk-SK" sz="2000" dirty="0" err="1">
                <a:latin typeface="Book Antiqua" panose="02040602050305030304" pitchFamily="18" charset="0"/>
              </a:rPr>
              <a:t>Onuščák</a:t>
            </a:r>
            <a:r>
              <a:rPr lang="sk-SK" sz="2000" dirty="0">
                <a:latin typeface="Book Antiqua" panose="02040602050305030304" pitchFamily="18" charset="0"/>
              </a:rPr>
              <a:t> – prezident, Peter Baláž – viceprezident a členovia s hlasom – Michaela Kováčová, Jozef </a:t>
            </a:r>
            <a:r>
              <a:rPr lang="sk-SK" sz="2000" dirty="0" err="1">
                <a:latin typeface="Book Antiqua" panose="02040602050305030304" pitchFamily="18" charset="0"/>
              </a:rPr>
              <a:t>Kolozsy</a:t>
            </a:r>
            <a:r>
              <a:rPr lang="sk-SK" sz="2000" dirty="0">
                <a:latin typeface="Book Antiqua" panose="02040602050305030304" pitchFamily="18" charset="0"/>
              </a:rPr>
              <a:t>, Marek </a:t>
            </a:r>
            <a:r>
              <a:rPr lang="sk-SK" sz="2000" dirty="0" err="1">
                <a:latin typeface="Book Antiqua" panose="02040602050305030304" pitchFamily="18" charset="0"/>
              </a:rPr>
              <a:t>Melko</a:t>
            </a:r>
            <a:r>
              <a:rPr lang="sk-SK" sz="2000" dirty="0">
                <a:latin typeface="Book Antiqua" panose="02040602050305030304" pitchFamily="18" charset="0"/>
              </a:rPr>
              <a:t> a Lucia </a:t>
            </a:r>
            <a:r>
              <a:rPr lang="sk-SK" sz="2000" dirty="0" err="1">
                <a:latin typeface="Book Antiqua" panose="02040602050305030304" pitchFamily="18" charset="0"/>
              </a:rPr>
              <a:t>Cmárová</a:t>
            </a:r>
            <a:r>
              <a:rPr lang="sk-SK" sz="2000" dirty="0">
                <a:latin typeface="Book Antiqua" panose="02040602050305030304" pitchFamily="18" charset="0"/>
              </a:rPr>
              <a:t> – s hlasom poradným.</a:t>
            </a:r>
          </a:p>
          <a:p>
            <a:endParaRPr lang="sk-SK" sz="20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B0C94DC-32C5-4C48-BDD3-EAB1EB744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2991FB9-E556-489E-A78C-E066352D8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84462"/>
            <a:ext cx="8596668" cy="62735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>
                <a:latin typeface="Book Antiqua" panose="02040602050305030304" pitchFamily="18" charset="0"/>
              </a:rPr>
              <a:t>Odborné komisie pracovali v nasledovnom zložení:</a:t>
            </a:r>
          </a:p>
          <a:p>
            <a:r>
              <a:rPr lang="cs-CZ" u="sng" dirty="0" err="1">
                <a:latin typeface="Book Antiqua" panose="02040602050305030304" pitchFamily="18" charset="0"/>
              </a:rPr>
              <a:t>Športovo</a:t>
            </a:r>
            <a:r>
              <a:rPr lang="cs-CZ" u="sng" dirty="0">
                <a:latin typeface="Book Antiqua" panose="02040602050305030304" pitchFamily="18" charset="0"/>
              </a:rPr>
              <a:t> technická </a:t>
            </a:r>
            <a:r>
              <a:rPr lang="cs-CZ" u="sng" dirty="0" err="1">
                <a:latin typeface="Book Antiqua" panose="02040602050305030304" pitchFamily="18" charset="0"/>
              </a:rPr>
              <a:t>komisia</a:t>
            </a:r>
            <a:r>
              <a:rPr lang="cs-CZ" dirty="0">
                <a:latin typeface="Book Antiqua" panose="02040602050305030304" pitchFamily="18" charset="0"/>
              </a:rPr>
              <a:t>: 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predseda</a:t>
            </a:r>
            <a:r>
              <a:rPr lang="cs-CZ" dirty="0">
                <a:latin typeface="Book Antiqua" panose="02040602050305030304" pitchFamily="18" charset="0"/>
              </a:rPr>
              <a:t> – Jozef </a:t>
            </a:r>
            <a:r>
              <a:rPr lang="cs-CZ" dirty="0" err="1">
                <a:latin typeface="Book Antiqua" panose="02040602050305030304" pitchFamily="18" charset="0"/>
              </a:rPr>
              <a:t>Kolozsy</a:t>
            </a:r>
            <a:r>
              <a:rPr lang="cs-CZ" dirty="0">
                <a:latin typeface="Book Antiqua" panose="02040602050305030304" pitchFamily="18" charset="0"/>
              </a:rPr>
              <a:t>, </a:t>
            </a:r>
            <a:r>
              <a:rPr lang="cs-CZ" dirty="0" err="1">
                <a:latin typeface="Book Antiqua" panose="02040602050305030304" pitchFamily="18" charset="0"/>
              </a:rPr>
              <a:t>členovia</a:t>
            </a:r>
            <a:r>
              <a:rPr lang="cs-CZ" dirty="0">
                <a:latin typeface="Book Antiqua" panose="02040602050305030304" pitchFamily="18" charset="0"/>
              </a:rPr>
              <a:t> – Zuzana </a:t>
            </a:r>
            <a:r>
              <a:rPr lang="cs-CZ" dirty="0" err="1">
                <a:latin typeface="Book Antiqua" panose="02040602050305030304" pitchFamily="18" charset="0"/>
              </a:rPr>
              <a:t>Žarnayová</a:t>
            </a:r>
            <a:r>
              <a:rPr lang="cs-CZ" dirty="0">
                <a:latin typeface="Book Antiqua" panose="02040602050305030304" pitchFamily="18" charset="0"/>
              </a:rPr>
              <a:t>, (Liana </a:t>
            </a:r>
            <a:r>
              <a:rPr lang="cs-CZ" dirty="0" err="1">
                <a:latin typeface="Book Antiqua" panose="02040602050305030304" pitchFamily="18" charset="0"/>
              </a:rPr>
              <a:t>Hetešová</a:t>
            </a:r>
            <a:r>
              <a:rPr lang="cs-CZ" dirty="0">
                <a:latin typeface="Book Antiqua" panose="02040602050305030304" pitchFamily="18" charset="0"/>
              </a:rPr>
              <a:t> do r. 2018) Lucia </a:t>
            </a:r>
            <a:r>
              <a:rPr lang="cs-CZ" dirty="0" err="1">
                <a:latin typeface="Book Antiqua" panose="02040602050305030304" pitchFamily="18" charset="0"/>
              </a:rPr>
              <a:t>Fecková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u="sng" dirty="0" err="1">
                <a:latin typeface="Book Antiqua" panose="02040602050305030304" pitchFamily="18" charset="0"/>
              </a:rPr>
              <a:t>Komisia</a:t>
            </a:r>
            <a:r>
              <a:rPr lang="cs-CZ" u="sng" dirty="0">
                <a:latin typeface="Book Antiqua" panose="02040602050305030304" pitchFamily="18" charset="0"/>
              </a:rPr>
              <a:t> </a:t>
            </a:r>
            <a:r>
              <a:rPr lang="cs-CZ" u="sng" dirty="0" err="1">
                <a:latin typeface="Book Antiqua" panose="02040602050305030304" pitchFamily="18" charset="0"/>
              </a:rPr>
              <a:t>rozhodcov</a:t>
            </a:r>
            <a:r>
              <a:rPr lang="cs-CZ" dirty="0">
                <a:latin typeface="Book Antiqua" panose="02040602050305030304" pitchFamily="18" charset="0"/>
              </a:rPr>
              <a:t>:  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predseda</a:t>
            </a:r>
            <a:r>
              <a:rPr lang="cs-CZ" dirty="0">
                <a:latin typeface="Book Antiqua" panose="02040602050305030304" pitchFamily="18" charset="0"/>
              </a:rPr>
              <a:t> – Michaela Kováčová, </a:t>
            </a:r>
            <a:r>
              <a:rPr lang="cs-CZ" dirty="0" err="1">
                <a:latin typeface="Book Antiqua" panose="02040602050305030304" pitchFamily="18" charset="0"/>
              </a:rPr>
              <a:t>členovia</a:t>
            </a:r>
            <a:r>
              <a:rPr lang="cs-CZ" dirty="0">
                <a:latin typeface="Book Antiqua" panose="02040602050305030304" pitchFamily="18" charset="0"/>
              </a:rPr>
              <a:t> – Rastislav </a:t>
            </a:r>
            <a:r>
              <a:rPr lang="cs-CZ" dirty="0" err="1">
                <a:latin typeface="Book Antiqua" panose="02040602050305030304" pitchFamily="18" charset="0"/>
              </a:rPr>
              <a:t>Babinčák</a:t>
            </a:r>
            <a:r>
              <a:rPr lang="cs-CZ" dirty="0">
                <a:latin typeface="Book Antiqua" panose="02040602050305030304" pitchFamily="18" charset="0"/>
              </a:rPr>
              <a:t>, Roman Možný.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u="sng" dirty="0" err="1">
                <a:latin typeface="Book Antiqua" panose="02040602050305030304" pitchFamily="18" charset="0"/>
              </a:rPr>
              <a:t>Trénersko</a:t>
            </a:r>
            <a:r>
              <a:rPr lang="cs-CZ" u="sng" dirty="0">
                <a:latin typeface="Book Antiqua" panose="02040602050305030304" pitchFamily="18" charset="0"/>
              </a:rPr>
              <a:t> metodická </a:t>
            </a:r>
            <a:r>
              <a:rPr lang="cs-CZ" u="sng" dirty="0" err="1">
                <a:latin typeface="Book Antiqua" panose="02040602050305030304" pitchFamily="18" charset="0"/>
              </a:rPr>
              <a:t>komisia</a:t>
            </a:r>
            <a:r>
              <a:rPr lang="cs-CZ" dirty="0">
                <a:latin typeface="Book Antiqua" panose="02040602050305030304" pitchFamily="18" charset="0"/>
              </a:rPr>
              <a:t>: 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predseda</a:t>
            </a:r>
            <a:r>
              <a:rPr lang="cs-CZ" dirty="0">
                <a:latin typeface="Book Antiqua" panose="02040602050305030304" pitchFamily="18" charset="0"/>
              </a:rPr>
              <a:t> – Marek Melko, </a:t>
            </a:r>
            <a:r>
              <a:rPr lang="cs-CZ" dirty="0" err="1">
                <a:latin typeface="Book Antiqua" panose="02040602050305030304" pitchFamily="18" charset="0"/>
              </a:rPr>
              <a:t>repr.tréneri</a:t>
            </a:r>
            <a:r>
              <a:rPr lang="cs-CZ" dirty="0">
                <a:latin typeface="Book Antiqua" panose="02040602050305030304" pitchFamily="18" charset="0"/>
              </a:rPr>
              <a:t> –Matej </a:t>
            </a:r>
            <a:r>
              <a:rPr lang="cs-CZ" dirty="0" err="1">
                <a:latin typeface="Book Antiqua" panose="02040602050305030304" pitchFamily="18" charset="0"/>
              </a:rPr>
              <a:t>Kurač</a:t>
            </a:r>
            <a:r>
              <a:rPr lang="cs-CZ" dirty="0">
                <a:latin typeface="Book Antiqua" panose="02040602050305030304" pitchFamily="18" charset="0"/>
              </a:rPr>
              <a:t> – ring, Jozef </a:t>
            </a:r>
            <a:r>
              <a:rPr lang="cs-CZ" dirty="0" err="1">
                <a:latin typeface="Book Antiqua" panose="02040602050305030304" pitchFamily="18" charset="0"/>
              </a:rPr>
              <a:t>Kolozsy</a:t>
            </a:r>
            <a:r>
              <a:rPr lang="cs-CZ" dirty="0">
                <a:latin typeface="Book Antiqua" panose="02040602050305030304" pitchFamily="18" charset="0"/>
              </a:rPr>
              <a:t> – </a:t>
            </a:r>
            <a:r>
              <a:rPr lang="cs-CZ" dirty="0" err="1">
                <a:latin typeface="Book Antiqua" panose="02040602050305030304" pitchFamily="18" charset="0"/>
              </a:rPr>
              <a:t>tatami</a:t>
            </a:r>
            <a:r>
              <a:rPr lang="cs-CZ" dirty="0">
                <a:latin typeface="Book Antiqua" panose="02040602050305030304" pitchFamily="18" charset="0"/>
              </a:rPr>
              <a:t>,  </a:t>
            </a:r>
            <a:r>
              <a:rPr lang="cs-CZ" dirty="0" err="1">
                <a:latin typeface="Book Antiqua" panose="02040602050305030304" pitchFamily="18" charset="0"/>
              </a:rPr>
              <a:t>skúšobní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komisári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tech.vyspelosti</a:t>
            </a:r>
            <a:r>
              <a:rPr lang="cs-CZ" dirty="0">
                <a:latin typeface="Book Antiqua" panose="02040602050305030304" pitchFamily="18" charset="0"/>
              </a:rPr>
              <a:t> – </a:t>
            </a:r>
            <a:r>
              <a:rPr lang="cs-CZ" dirty="0" err="1">
                <a:latin typeface="Book Antiqua" panose="02040602050305030304" pitchFamily="18" charset="0"/>
              </a:rPr>
              <a:t>predseda</a:t>
            </a:r>
            <a:r>
              <a:rPr lang="cs-CZ" dirty="0">
                <a:latin typeface="Book Antiqua" panose="02040602050305030304" pitchFamily="18" charset="0"/>
              </a:rPr>
              <a:t> – Viktor </a:t>
            </a:r>
            <a:r>
              <a:rPr lang="cs-CZ" dirty="0" err="1">
                <a:latin typeface="Book Antiqua" panose="02040602050305030304" pitchFamily="18" charset="0"/>
              </a:rPr>
              <a:t>Žuffa</a:t>
            </a:r>
            <a:r>
              <a:rPr lang="cs-CZ" dirty="0">
                <a:latin typeface="Book Antiqua" panose="02040602050305030304" pitchFamily="18" charset="0"/>
              </a:rPr>
              <a:t>, </a:t>
            </a:r>
            <a:r>
              <a:rPr lang="cs-CZ" dirty="0" err="1">
                <a:latin typeface="Book Antiqua" panose="02040602050305030304" pitchFamily="18" charset="0"/>
              </a:rPr>
              <a:t>členovia</a:t>
            </a:r>
            <a:r>
              <a:rPr lang="cs-CZ" dirty="0">
                <a:latin typeface="Book Antiqua" panose="02040602050305030304" pitchFamily="18" charset="0"/>
              </a:rPr>
              <a:t> – Ľuboslav </a:t>
            </a:r>
            <a:r>
              <a:rPr lang="cs-CZ" dirty="0" err="1">
                <a:latin typeface="Book Antiqua" panose="02040602050305030304" pitchFamily="18" charset="0"/>
              </a:rPr>
              <a:t>Bodor</a:t>
            </a:r>
            <a:r>
              <a:rPr lang="cs-CZ" dirty="0">
                <a:latin typeface="Book Antiqua" panose="02040602050305030304" pitchFamily="18" charset="0"/>
              </a:rPr>
              <a:t>, Roman </a:t>
            </a:r>
            <a:r>
              <a:rPr lang="cs-CZ" dirty="0" err="1">
                <a:latin typeface="Book Antiqua" panose="02040602050305030304" pitchFamily="18" charset="0"/>
              </a:rPr>
              <a:t>Štamposký</a:t>
            </a:r>
            <a:r>
              <a:rPr lang="cs-CZ" dirty="0">
                <a:latin typeface="Book Antiqua" panose="02040602050305030304" pitchFamily="18" charset="0"/>
              </a:rPr>
              <a:t>, 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u="sng" dirty="0">
                <a:latin typeface="Book Antiqua" panose="02040602050305030304" pitchFamily="18" charset="0"/>
              </a:rPr>
              <a:t>Sekretariát:</a:t>
            </a:r>
            <a:r>
              <a:rPr lang="cs-CZ" dirty="0">
                <a:latin typeface="Book Antiqua" panose="02040602050305030304" pitchFamily="18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Book Antiqua" panose="02040602050305030304" pitchFamily="18" charset="0"/>
              </a:rPr>
              <a:t>gen. </a:t>
            </a:r>
            <a:r>
              <a:rPr lang="cs-CZ" dirty="0" err="1">
                <a:latin typeface="Book Antiqua" panose="02040602050305030304" pitchFamily="18" charset="0"/>
              </a:rPr>
              <a:t>sekretár</a:t>
            </a:r>
            <a:r>
              <a:rPr lang="cs-CZ" dirty="0">
                <a:latin typeface="Book Antiqua" panose="02040602050305030304" pitchFamily="18" charset="0"/>
              </a:rPr>
              <a:t> – Viliam </a:t>
            </a:r>
            <a:r>
              <a:rPr lang="cs-CZ" dirty="0" err="1">
                <a:latin typeface="Book Antiqua" panose="02040602050305030304" pitchFamily="18" charset="0"/>
              </a:rPr>
              <a:t>Sabol</a:t>
            </a:r>
            <a:r>
              <a:rPr lang="cs-CZ" dirty="0">
                <a:latin typeface="Book Antiqua" panose="02040602050305030304" pitchFamily="18" charset="0"/>
              </a:rPr>
              <a:t>, </a:t>
            </a:r>
            <a:r>
              <a:rPr lang="cs-CZ" dirty="0" err="1">
                <a:latin typeface="Book Antiqua" panose="02040602050305030304" pitchFamily="18" charset="0"/>
              </a:rPr>
              <a:t>ekonóm</a:t>
            </a:r>
            <a:r>
              <a:rPr lang="cs-CZ" dirty="0">
                <a:latin typeface="Book Antiqua" panose="02040602050305030304" pitchFamily="18" charset="0"/>
              </a:rPr>
              <a:t> – Martin </a:t>
            </a:r>
            <a:r>
              <a:rPr lang="cs-CZ" dirty="0" err="1">
                <a:latin typeface="Book Antiqua" panose="02040602050305030304" pitchFamily="18" charset="0"/>
              </a:rPr>
              <a:t>Onuščák</a:t>
            </a:r>
            <a:r>
              <a:rPr lang="cs-CZ" dirty="0">
                <a:latin typeface="Book Antiqua" panose="02040602050305030304" pitchFamily="18" charset="0"/>
              </a:rPr>
              <a:t>, asistent – Lucia </a:t>
            </a:r>
            <a:r>
              <a:rPr lang="cs-CZ" dirty="0" err="1">
                <a:latin typeface="Book Antiqua" panose="02040602050305030304" pitchFamily="18" charset="0"/>
              </a:rPr>
              <a:t>Cmárová</a:t>
            </a:r>
            <a:r>
              <a:rPr lang="cs-CZ" dirty="0">
                <a:latin typeface="Book Antiqua" panose="02040602050305030304" pitchFamily="18" charset="0"/>
              </a:rPr>
              <a:t> 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u="sng" dirty="0">
                <a:latin typeface="Book Antiqua" panose="02040602050305030304" pitchFamily="18" charset="0"/>
              </a:rPr>
              <a:t>Matrika: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Matrikár</a:t>
            </a:r>
            <a:r>
              <a:rPr lang="cs-CZ" dirty="0">
                <a:latin typeface="Book Antiqua" panose="02040602050305030304" pitchFamily="18" charset="0"/>
              </a:rPr>
              <a:t> – Peter Baláž</a:t>
            </a:r>
          </a:p>
          <a:p>
            <a:r>
              <a:rPr lang="cs-CZ" u="sng" dirty="0" err="1">
                <a:latin typeface="Book Antiqua" panose="02040602050305030304" pitchFamily="18" charset="0"/>
              </a:rPr>
              <a:t>Disciplinárna</a:t>
            </a:r>
            <a:r>
              <a:rPr lang="cs-CZ" u="sng" dirty="0">
                <a:latin typeface="Book Antiqua" panose="02040602050305030304" pitchFamily="18" charset="0"/>
              </a:rPr>
              <a:t> </a:t>
            </a:r>
            <a:r>
              <a:rPr lang="cs-CZ" u="sng" dirty="0" err="1">
                <a:latin typeface="Book Antiqua" panose="02040602050305030304" pitchFamily="18" charset="0"/>
              </a:rPr>
              <a:t>komisia</a:t>
            </a:r>
            <a:r>
              <a:rPr lang="cs-CZ" u="sng" dirty="0">
                <a:latin typeface="Book Antiqua" panose="02040602050305030304" pitchFamily="18" charset="0"/>
              </a:rPr>
              <a:t>: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Predseda</a:t>
            </a:r>
            <a:r>
              <a:rPr lang="cs-CZ" dirty="0">
                <a:latin typeface="Book Antiqua" panose="02040602050305030304" pitchFamily="18" charset="0"/>
              </a:rPr>
              <a:t> – Rastislav </a:t>
            </a:r>
            <a:r>
              <a:rPr lang="cs-CZ" dirty="0" err="1">
                <a:latin typeface="Book Antiqua" panose="02040602050305030304" pitchFamily="18" charset="0"/>
              </a:rPr>
              <a:t>Babinčák</a:t>
            </a:r>
            <a:r>
              <a:rPr lang="cs-CZ" dirty="0">
                <a:latin typeface="Book Antiqua" panose="02040602050305030304" pitchFamily="18" charset="0"/>
              </a:rPr>
              <a:t>, </a:t>
            </a:r>
            <a:r>
              <a:rPr lang="cs-CZ" dirty="0" err="1">
                <a:latin typeface="Book Antiqua" panose="02040602050305030304" pitchFamily="18" charset="0"/>
              </a:rPr>
              <a:t>členovia</a:t>
            </a:r>
            <a:r>
              <a:rPr lang="cs-CZ" dirty="0">
                <a:latin typeface="Book Antiqua" panose="02040602050305030304" pitchFamily="18" charset="0"/>
              </a:rPr>
              <a:t> – Ľuboš Takáč, Martin </a:t>
            </a:r>
            <a:r>
              <a:rPr lang="cs-CZ" dirty="0" err="1">
                <a:latin typeface="Book Antiqua" panose="02040602050305030304" pitchFamily="18" charset="0"/>
              </a:rPr>
              <a:t>Muravský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u="sng" dirty="0" err="1">
                <a:latin typeface="Book Antiqua" panose="02040602050305030304" pitchFamily="18" charset="0"/>
              </a:rPr>
              <a:t>Kontrolór</a:t>
            </a:r>
            <a:r>
              <a:rPr lang="cs-CZ" u="sng" dirty="0">
                <a:latin typeface="Book Antiqua" panose="02040602050305030304" pitchFamily="18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latin typeface="Book Antiqua" panose="02040602050305030304" pitchFamily="18" charset="0"/>
              </a:rPr>
              <a:t>Katarína </a:t>
            </a:r>
            <a:r>
              <a:rPr lang="cs-CZ" dirty="0" err="1">
                <a:latin typeface="Book Antiqua" panose="02040602050305030304" pitchFamily="18" charset="0"/>
              </a:rPr>
              <a:t>Vilhanová</a:t>
            </a:r>
            <a:endParaRPr lang="sk-SK" dirty="0">
              <a:latin typeface="Book Antiqua" panose="02040602050305030304" pitchFamily="18" charset="0"/>
            </a:endParaRPr>
          </a:p>
          <a:p>
            <a:endParaRPr lang="sk-SK" dirty="0">
              <a:latin typeface="Book Antiqua" panose="02040602050305030304" pitchFamily="18" charset="0"/>
            </a:endParaRP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93B53DD-ADF1-4DC9-941B-1DE2D048C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9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B8C0-BF52-4210-8E80-C737575B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1. ČLENSKÁ ZÁKLADŇA</a:t>
            </a: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71911"/>
            <a:ext cx="9183103" cy="4989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POČET ČLENSKÝCH KLUBOV SZKB</a:t>
            </a:r>
          </a:p>
          <a:p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2016 – 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24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 	s hlasom	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18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bez hlasu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6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	</a:t>
            </a:r>
          </a:p>
          <a:p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2017 – 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30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 	s hlasom	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18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bez hlasu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12</a:t>
            </a:r>
          </a:p>
          <a:p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2018 – 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37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 	s hlasom	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30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bez hlasu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7</a:t>
            </a:r>
          </a:p>
          <a:p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2019 – 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40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 	s hlasom	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37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bez hlasu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3</a:t>
            </a:r>
          </a:p>
          <a:p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2020 – 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40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 	s hlasom	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38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bez hlasu	</a:t>
            </a:r>
            <a:r>
              <a:rPr lang="pl-PL" sz="24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2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	</a:t>
            </a:r>
          </a:p>
          <a:p>
            <a:endParaRPr lang="pl-PL" sz="2400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800" b="1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INFORMAČNÝ SYSTÉM SZKB</a:t>
            </a:r>
            <a:r>
              <a:rPr lang="pl-PL" sz="28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2020</a:t>
            </a:r>
            <a:r>
              <a:rPr lang="pl-PL" sz="24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pl-PL" sz="28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40 klubov:	1269 členov	47 trénerov		31 rozhodcov</a:t>
            </a:r>
          </a:p>
          <a:p>
            <a:endParaRPr lang="pl-PL" sz="2400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endParaRPr lang="pl-PL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0D9EC757-3DB1-4B48-A1C1-38197CFE9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56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F87F1-3564-4552-9AF0-D62B1D20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2. FINANCIE OD ŠTÁTU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A14A35C6-4DB5-4540-9EB7-F1712CE39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B884106D-91D2-4792-BB8B-FF8DB0F96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94546"/>
              </p:ext>
            </p:extLst>
          </p:nvPr>
        </p:nvGraphicFramePr>
        <p:xfrm>
          <a:off x="677335" y="2045616"/>
          <a:ext cx="9729857" cy="4027090"/>
        </p:xfrm>
        <a:graphic>
          <a:graphicData uri="http://schemas.openxmlformats.org/drawingml/2006/table">
            <a:tbl>
              <a:tblPr/>
              <a:tblGrid>
                <a:gridCol w="3025749">
                  <a:extLst>
                    <a:ext uri="{9D8B030D-6E8A-4147-A177-3AD203B41FA5}">
                      <a16:colId xmlns:a16="http://schemas.microsoft.com/office/drawing/2014/main" val="2011853726"/>
                    </a:ext>
                  </a:extLst>
                </a:gridCol>
                <a:gridCol w="1245896">
                  <a:extLst>
                    <a:ext uri="{9D8B030D-6E8A-4147-A177-3AD203B41FA5}">
                      <a16:colId xmlns:a16="http://schemas.microsoft.com/office/drawing/2014/main" val="3740894695"/>
                    </a:ext>
                  </a:extLst>
                </a:gridCol>
                <a:gridCol w="1364553">
                  <a:extLst>
                    <a:ext uri="{9D8B030D-6E8A-4147-A177-3AD203B41FA5}">
                      <a16:colId xmlns:a16="http://schemas.microsoft.com/office/drawing/2014/main" val="3183059980"/>
                    </a:ext>
                  </a:extLst>
                </a:gridCol>
                <a:gridCol w="1364553">
                  <a:extLst>
                    <a:ext uri="{9D8B030D-6E8A-4147-A177-3AD203B41FA5}">
                      <a16:colId xmlns:a16="http://schemas.microsoft.com/office/drawing/2014/main" val="2275397381"/>
                    </a:ext>
                  </a:extLst>
                </a:gridCol>
                <a:gridCol w="1364553">
                  <a:extLst>
                    <a:ext uri="{9D8B030D-6E8A-4147-A177-3AD203B41FA5}">
                      <a16:colId xmlns:a16="http://schemas.microsoft.com/office/drawing/2014/main" val="630520502"/>
                    </a:ext>
                  </a:extLst>
                </a:gridCol>
                <a:gridCol w="1364553">
                  <a:extLst>
                    <a:ext uri="{9D8B030D-6E8A-4147-A177-3AD203B41FA5}">
                      <a16:colId xmlns:a16="http://schemas.microsoft.com/office/drawing/2014/main" val="1609204919"/>
                    </a:ext>
                  </a:extLst>
                </a:gridCol>
              </a:tblGrid>
              <a:tr h="54619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2016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2017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2018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2019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2020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725944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dotácia PUŠ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80 370,00 €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107 808,00 €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105 058,00 €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159 263,00 €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178 684,00 €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360604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z toho 15% šport mládeže </a:t>
                      </a:r>
                    </a:p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do 23 r.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16 171,20 €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16 000,00 €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25 218,00 €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27 300,00 €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943703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odmeny medailistom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4 170,00 €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4 780,00 €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11 980,00 €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5 430,00 €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13 200,00 €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809404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Slovak </a:t>
                      </a:r>
                      <a:r>
                        <a:rPr lang="sk-SK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Open</a:t>
                      </a:r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/ME 2018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7 000,00 €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45 000,00 €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10 000,00 €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816226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top team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32 000,00 €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90 657,00 €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59 688,75 €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35 000,00 €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837480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SOŠV Projekt Rozvoja Infraštruktúry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50 000,00 €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070402"/>
                  </a:ext>
                </a:extLst>
              </a:tr>
              <a:tr h="546190">
                <a:tc>
                  <a:txBody>
                    <a:bodyPr/>
                    <a:lstStyle/>
                    <a:p>
                      <a:pPr algn="l" fontAlgn="b"/>
                      <a:r>
                        <a:rPr lang="sk-SK" sz="1700" b="1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SPOLU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91 540,00 €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144 588,00 €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207 695,00 €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234 381,75 €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226 884,00 €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078432"/>
                  </a:ext>
                </a:extLst>
              </a:tr>
              <a:tr h="389354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45 000,00 €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50 000,00 €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</a:txBody>
                  <a:tcPr marL="6290" marR="6290" marT="6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723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95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EDBF72-8EF8-4CBC-A236-2276A30B9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2. FINANCIE OD ŠTÁTU – úlohy sekretariátu SZKB</a:t>
            </a:r>
            <a:endParaRPr lang="sk-SK" dirty="0"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C4956B6-3122-4075-B5FD-C27E73F72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buClr>
                <a:srgbClr val="5FCBEF"/>
              </a:buClr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Sekretariát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vykonáva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a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zverejňuje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na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oficiálnom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webe SZKB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mesačné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priebežné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čerpanie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štátnych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finančných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prostriedkov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v 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zmysle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Zákona o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športe</a:t>
            </a:r>
            <a:endParaRPr lang="sk-SK" dirty="0">
              <a:solidFill>
                <a:prstClr val="black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Clr>
                <a:srgbClr val="5FCBEF"/>
              </a:buClr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Sekretariát zabezpečuje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zmluvné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čerpanie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štátnych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prostriedkov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ako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príspevku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uznanému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športu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prerozdelením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min. 15%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medzi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členské kluby SZKB</a:t>
            </a:r>
            <a:endParaRPr lang="sk-SK" dirty="0">
              <a:solidFill>
                <a:prstClr val="black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Clr>
                <a:srgbClr val="5FCBEF"/>
              </a:buClr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Sekretariát zabezpečuje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zmluvné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čerpanie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a kontrolu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vyúčtovania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prostriedkov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pre</a:t>
            </a:r>
            <a:r>
              <a:rPr lang="cs-CZ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Top team</a:t>
            </a:r>
            <a:endParaRPr lang="sk-SK" dirty="0">
              <a:solidFill>
                <a:prstClr val="black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40078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09E06-A7DF-4498-AC28-FC79454FB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18773" cy="1320800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3. UZNANIE KICKBOXU A SZKB NA SVETOVÝCH I DOMÁCICH VRCHOLOVÝCH ŠPORTOVÝCH ORGANIZÁCIÁCH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21503E-B247-47CD-8362-F63578F2F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1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WAKO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Uznané Medzinárodným olympijským výborom (MOV/IOC)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30.11.2018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WAKO </a:t>
            </a:r>
            <a:r>
              <a:rPr lang="sk-SK" dirty="0" err="1">
                <a:latin typeface="Book Antiqua" panose="02040602050305030304" pitchFamily="18" charset="0"/>
              </a:rPr>
              <a:t>kickboxing</a:t>
            </a:r>
            <a:r>
              <a:rPr lang="sk-SK" dirty="0">
                <a:latin typeface="Book Antiqua" panose="02040602050305030304" pitchFamily="18" charset="0"/>
              </a:rPr>
              <a:t> sa stal UZNANÝM ŠPORTOM IOC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Book Antiqua" panose="02040602050305030304" pitchFamily="18" charset="0"/>
              </a:rPr>
              <a:t>SZKB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sk-SK" b="1" dirty="0">
                <a:latin typeface="Book Antiqua" panose="02040602050305030304" pitchFamily="18" charset="0"/>
              </a:rPr>
              <a:t>Slovenský zväz kickboxu</a:t>
            </a:r>
            <a:r>
              <a:rPr lang="sk-SK" dirty="0">
                <a:latin typeface="Book Antiqua" panose="02040602050305030304" pitchFamily="18" charset="0"/>
              </a:rPr>
              <a:t> sa stal oficiálnym členom Slovenského olympijského a športového výboru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Dňa 26.4.2019, na 56.valnom zhromaždení SOŠV v Bratislave, členská základňa hlasovaním </a:t>
            </a:r>
            <a:r>
              <a:rPr lang="sk-SK" b="1" dirty="0">
                <a:latin typeface="Book Antiqua" panose="02040602050305030304" pitchFamily="18" charset="0"/>
              </a:rPr>
              <a:t>p r i j a l a</a:t>
            </a:r>
            <a:r>
              <a:rPr lang="sk-SK" dirty="0">
                <a:latin typeface="Book Antiqua" panose="02040602050305030304" pitchFamily="18" charset="0"/>
              </a:rPr>
              <a:t>  Slovenský zväz kickboxu za riadneho člena</a:t>
            </a:r>
          </a:p>
          <a:p>
            <a:pPr>
              <a:buFontTx/>
              <a:buChar char="-"/>
            </a:pPr>
            <a:endParaRPr lang="sk-SK" dirty="0">
              <a:latin typeface="Book Antiqua" panose="02040602050305030304" pitchFamily="18" charset="0"/>
            </a:endParaRPr>
          </a:p>
          <a:p>
            <a:pPr>
              <a:buFontTx/>
              <a:buChar char="-"/>
            </a:pPr>
            <a:endParaRPr lang="sk-SK" dirty="0">
              <a:latin typeface="Book Antiqua" panose="02040602050305030304" pitchFamily="18" charset="0"/>
            </a:endParaRPr>
          </a:p>
          <a:p>
            <a:pPr>
              <a:buFontTx/>
              <a:buChar char="-"/>
            </a:pPr>
            <a:endParaRPr lang="sk-SK" dirty="0">
              <a:latin typeface="Book Antiqua" panose="02040602050305030304" pitchFamily="18" charset="0"/>
            </a:endParaRPr>
          </a:p>
          <a:p>
            <a:pPr>
              <a:buFontTx/>
              <a:buChar char="-"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FCC8E29-A864-47A3-9305-17845239D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59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DAD57-5161-4422-8C09-2806F19C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4. STANOVY SZKB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76B005-85DC-49E6-A1DF-513779FD0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latin typeface="Book Antiqua" panose="02040602050305030304" pitchFamily="18" charset="0"/>
              </a:rPr>
              <a:t>STANOVY SZKB v zmysle Zákona o športe č.440/2015 </a:t>
            </a:r>
            <a:r>
              <a:rPr lang="sk-SK" sz="2800" dirty="0" err="1">
                <a:latin typeface="Book Antiqua" panose="02040602050305030304" pitchFamily="18" charset="0"/>
              </a:rPr>
              <a:t>Z.z</a:t>
            </a:r>
            <a:r>
              <a:rPr lang="sk-SK" sz="2800" dirty="0">
                <a:latin typeface="Book Antiqua" panose="02040602050305030304" pitchFamily="18" charset="0"/>
              </a:rPr>
              <a:t>., pripravené v spolupráci so Sekciou športu MŠVVaŠ SR boli schválené na VZ SZKB 29.4.2017 v Lučenci a registrované na Ministerstve vnútra SR 2.6.2017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4FD30A1-A213-45A2-889B-B32412E5F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17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7BC86-3E97-4F1D-8C03-25689F93A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5. DIPLOMATICKÉ ÚSPECHY SZKB</a:t>
            </a:r>
            <a:endParaRPr lang="sk-SK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1B9530-C518-45A6-8165-745CBA538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latin typeface="Book Antiqua" panose="02040602050305030304" pitchFamily="18" charset="0"/>
              </a:rPr>
              <a:t>Michaela KOVÁČOVÁ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Členka rozhodcovskej komisie WAKO IF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Členka Výkonného výboru WAKO </a:t>
            </a:r>
            <a:r>
              <a:rPr lang="sk-SK" dirty="0" err="1">
                <a:latin typeface="Book Antiqua" panose="02040602050305030304" pitchFamily="18" charset="0"/>
              </a:rPr>
              <a:t>Europe</a:t>
            </a:r>
            <a:r>
              <a:rPr lang="sk-SK" dirty="0">
                <a:latin typeface="Book Antiqua" panose="02040602050305030304" pitchFamily="18" charset="0"/>
              </a:rPr>
              <a:t> od septembra 2017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Členka Výkonného výboru WAKO IF od novembra 2019 </a:t>
            </a:r>
          </a:p>
          <a:p>
            <a:pPr>
              <a:buFontTx/>
              <a:buChar char="-"/>
            </a:pP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Lucia CMÁROVÁ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Členka </a:t>
            </a:r>
            <a:r>
              <a:rPr lang="sk-SK" dirty="0" err="1">
                <a:latin typeface="Book Antiqua" panose="02040602050305030304" pitchFamily="18" charset="0"/>
              </a:rPr>
              <a:t>Athlete</a:t>
            </a:r>
            <a:r>
              <a:rPr lang="sk-SK" dirty="0">
                <a:latin typeface="Book Antiqua" panose="02040602050305030304" pitchFamily="18" charset="0"/>
              </a:rPr>
              <a:t> </a:t>
            </a:r>
            <a:r>
              <a:rPr lang="sk-SK" dirty="0" err="1">
                <a:latin typeface="Book Antiqua" panose="02040602050305030304" pitchFamily="18" charset="0"/>
              </a:rPr>
              <a:t>Committee</a:t>
            </a:r>
            <a:r>
              <a:rPr lang="sk-SK" dirty="0">
                <a:latin typeface="Book Antiqua" panose="02040602050305030304" pitchFamily="18" charset="0"/>
              </a:rPr>
              <a:t> WAKO IF od r. 2017</a:t>
            </a:r>
          </a:p>
          <a:p>
            <a:pPr>
              <a:buFontTx/>
              <a:buChar char="-"/>
            </a:pPr>
            <a:endParaRPr lang="sk-SK" dirty="0"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Viliam Sabol – generálny sekretár</a:t>
            </a:r>
          </a:p>
          <a:p>
            <a:pPr>
              <a:buFontTx/>
              <a:buChar char="-"/>
            </a:pPr>
            <a:r>
              <a:rPr lang="sk-SK" dirty="0">
                <a:latin typeface="Book Antiqua" panose="02040602050305030304" pitchFamily="18" charset="0"/>
              </a:rPr>
              <a:t>Člen Výkonného výboru Konfederácie športových zväzov (KŠZ) 2017-2019 </a:t>
            </a:r>
          </a:p>
          <a:p>
            <a:pPr marL="0" indent="0">
              <a:buNone/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B7499E6-651D-40C3-97BB-E3BAA1785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9175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3693</TotalTime>
  <Words>1262</Words>
  <Application>Microsoft Office PowerPoint</Application>
  <PresentationFormat>Širokouhlá</PresentationFormat>
  <Paragraphs>239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Symbol</vt:lpstr>
      <vt:lpstr>Trebuchet MS</vt:lpstr>
      <vt:lpstr>Wingdings 3</vt:lpstr>
      <vt:lpstr>Fazeta</vt:lpstr>
      <vt:lpstr>Správa prezidenta SZKB  o činnosti 2016-2020</vt:lpstr>
      <vt:lpstr>Správa prezidenta o činnosti SZKB za obdobie 2016 - 2020</vt:lpstr>
      <vt:lpstr>Prezentácia programu PowerPoint</vt:lpstr>
      <vt:lpstr>1. ČLENSKÁ ZÁKLADŇA</vt:lpstr>
      <vt:lpstr>2. FINANCIE OD ŠTÁTU</vt:lpstr>
      <vt:lpstr>2. FINANCIE OD ŠTÁTU – úlohy sekretariátu SZKB</vt:lpstr>
      <vt:lpstr>3. UZNANIE KICKBOXU A SZKB NA SVETOVÝCH I DOMÁCICH VRCHOLOVÝCH ŠPORTOVÝCH ORGANIZÁCIÁCH</vt:lpstr>
      <vt:lpstr>4. STANOVY SZKB</vt:lpstr>
      <vt:lpstr>5. DIPLOMATICKÉ ÚSPECHY SZKB</vt:lpstr>
      <vt:lpstr>6. ORGANIZAČNÉ ÚSPECHY SZKB</vt:lpstr>
      <vt:lpstr>7. MEDAILOVÁ ŠTATISTIKA REPREZENTÁCIE Z VRCHOLNÝCH PODUJATÍ </vt:lpstr>
      <vt:lpstr>8. Vojenské športové centrum (VŠC) Dukla Banská Bystrica </vt:lpstr>
      <vt:lpstr>9. SLOVAK OPEN</vt:lpstr>
      <vt:lpstr>SUMÁR</vt:lpstr>
      <vt:lpstr>SUMÁR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Slovenský zväz kickboxu</dc:title>
  <dc:creator>Užívateľ</dc:creator>
  <cp:lastModifiedBy>Lucia Cmarova</cp:lastModifiedBy>
  <cp:revision>63</cp:revision>
  <dcterms:created xsi:type="dcterms:W3CDTF">2020-06-08T09:31:43Z</dcterms:created>
  <dcterms:modified xsi:type="dcterms:W3CDTF">2020-06-17T15:52:03Z</dcterms:modified>
</cp:coreProperties>
</file>