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6" r:id="rId13"/>
    <p:sldId id="267" r:id="rId14"/>
    <p:sldId id="268" r:id="rId15"/>
    <p:sldId id="293" r:id="rId16"/>
    <p:sldId id="292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9" r:id="rId26"/>
    <p:sldId id="281" r:id="rId27"/>
    <p:sldId id="282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82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776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89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13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75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29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951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36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148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50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49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97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37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20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345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722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4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6127-099C-428D-B8D8-5A2052B23749}" type="datetimeFigureOut">
              <a:rPr lang="sk-SK" smtClean="0"/>
              <a:t>16.06.2020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50A161-0297-4598-B674-E208D41F0A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5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lovak-kickboxing.s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ak-kickboxing.sk/galeries/2018/12/index.htm" TargetMode="External"/><Relationship Id="rId2" Type="http://schemas.openxmlformats.org/officeDocument/2006/relationships/hyperlink" Target="http://www.slovak-kickboxing.sk/galeries/2018/11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412FBB-6BB5-4222-888B-04F3701EA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10845"/>
            <a:ext cx="9712751" cy="304485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4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Výročná správa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4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 činnosti SZKB za obdobie </a:t>
            </a:r>
          </a:p>
          <a:p>
            <a:pPr algn="ctr">
              <a:lnSpc>
                <a:spcPct val="100000"/>
              </a:lnSpc>
            </a:pP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1.1.2019 do 31.12.2019</a:t>
            </a:r>
            <a:endParaRPr lang="sk-SK" sz="36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2F21FA6-F735-4191-8088-B8272781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20" y="490194"/>
            <a:ext cx="10010159" cy="19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91749-4865-4162-A26A-DDB261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995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2000" b="1" u="sng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Sekretariát SZKB</a:t>
            </a:r>
            <a:endParaRPr lang="sk-SK" sz="2000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7C8872-D30F-49E0-9F2A-23CC4D63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120"/>
            <a:ext cx="10515600" cy="5606755"/>
          </a:xfrm>
        </p:spPr>
        <p:txBody>
          <a:bodyPr>
            <a:noAutofit/>
          </a:bodyPr>
          <a:lstStyle/>
          <a:p>
            <a:pPr marL="449580">
              <a:spcAft>
                <a:spcPts val="0"/>
              </a:spcAft>
            </a:pP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Generálny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sekretár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SZKB: Viliam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Sabol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Asistentka: Mgr. Lucia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Ekonóm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: Ing. Martin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Onuščák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</a:p>
          <a:p>
            <a:pPr marL="220980" indent="0">
              <a:spcAft>
                <a:spcPts val="0"/>
              </a:spcAft>
              <a:buNone/>
            </a:pP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Sekretariát SZKB,  sídli v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Bratislave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v Dome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športu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na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Junáckej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ul.6.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GS plnil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požiadavky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a pokyny prezidenta SZKB P. ONUŠČÁKA, s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ktorým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sú v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pravidelnom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kontakte.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Hlavnou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náplňou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činnosťou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GS bola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administratívna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činnosť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,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informovanosť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SZKB o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všetkých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požiadavkách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kladených na SZKB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zo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strany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MŠVVaŠ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, KŠZ SR, SOŠV, SAUŠ,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Antidopingovej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agentúry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SR a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ich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nasledovné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plnenie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GS zastupoval SZKB na poradách,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seminároch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školeniach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a o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ich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obsahu informoval prezidenta SZKB, s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ktorým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následné plnili a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zasielali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jednotlivým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inštitúciám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požadované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informácie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podklady.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GS,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ako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člen VV KŠZ spolupracoval so  SOŠV na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spoločnom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projekte –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zastrešení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všetkých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športov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pod SOŠV,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čo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sa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aj v roku 2019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podarilo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.                                     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GS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priebežne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kontroloval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zabezpečenie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najdôležitejšej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domácej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akcie,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ktorú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SZKB organizoval a to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Slovak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Open v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Bratislave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, na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ktorú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sa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podarilo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získať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dotáciu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10.000.-€. 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GS okrem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každodenných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rutinných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povinností v spolupráci s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prezidentom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SZKB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rieši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spracovanie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zasielanie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výziev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MŠVVaŠ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SR k 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financovaniu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športu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ktoré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boli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úspešne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realizované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Príspevok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uznanému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športu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(159.263.-€),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Financovanie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športovej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prípravy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členov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Top Teamu (59.688,75.-€, Veronika Cmárová-4.874,22€, Lucia Cmárová-5.627.-€, Jaroslav Paľa-5.627€, Marek Karlík-11.253.-€, Michal Stričík-8.674,53€, Monika Chochlíková-9.003€, Pavol Garaj-9.003€, Tomáš Tadlánek-5.627€),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Odmeny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športovcov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za výsledky </a:t>
            </a:r>
            <a:r>
              <a:rPr lang="cs-CZ" sz="14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dosiahnuté</a:t>
            </a:r>
            <a:r>
              <a:rPr lang="cs-CZ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v roku 2018 – 5.430.-€.</a:t>
            </a:r>
            <a:endParaRPr lang="sk-SK" sz="1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97D5A58-7080-4E63-8947-FCC1FD83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8D94B-9C8E-42CE-9101-2C0CC2AE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421"/>
          </a:xfrm>
        </p:spPr>
        <p:txBody>
          <a:bodyPr/>
          <a:lstStyle/>
          <a:p>
            <a:r>
              <a:rPr lang="cs-CZ" sz="2000" b="1" u="sng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Sekretariát SZKB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642489-1582-4949-A2BD-F676F27D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351"/>
            <a:ext cx="10515600" cy="499861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Sekretariát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vykonáva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zverejňuje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oficiálnom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webe SZKB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mesačné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priebežné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čerpanie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štátnych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finančných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prostriedkov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zmysle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Zákona o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športe</a:t>
            </a:r>
            <a:endParaRPr lang="sk-SK" sz="180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Sekretariát zabezpečuje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zmluvné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čerpanie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štátnych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prostriedkov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ako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príspevku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uznanému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športu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prerozdelením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min. 15%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medzi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členské kluby SZKB v 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sume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25.218.-€</a:t>
            </a:r>
            <a:endParaRPr lang="sk-SK" sz="180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Sekretariát zabezpečuje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zmluvné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čerpanie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 kontrolu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vyúčtovania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prostriedkov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Top team v 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sume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59.688,75€</a:t>
            </a:r>
            <a:endParaRPr lang="sk-SK" sz="180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Sekretariát zabezpečuje ekonomický servis,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informačný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výsledkový, foto a video servis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prostredníctvom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emailingu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zverejňovaním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oficiálním webe SZKB </a:t>
            </a:r>
            <a:r>
              <a:rPr lang="cs-CZ" sz="1800" u="sng" dirty="0">
                <a:solidFill>
                  <a:srgbClr val="0000FF"/>
                </a:solidFill>
                <a:latin typeface="Book Antiqua" panose="0204060205030503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www.slovak-kickboxing.sk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 na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oficiálnom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FB a IG profile Slovenský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zväz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kickboxu</a:t>
            </a:r>
            <a:endParaRPr lang="sk-SK" sz="180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Sekretariát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zohral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hlavnú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úlohu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pri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dotácii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Slovak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Open 2019 (10.000€),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ako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i 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pri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dotácii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</a:t>
            </a:r>
            <a:r>
              <a:rPr lang="cs-CZ" sz="1800" dirty="0" err="1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športové</a:t>
            </a:r>
            <a:r>
              <a:rPr lang="cs-CZ" sz="180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centrum PANTER PREŠOV (50.000€) </a:t>
            </a:r>
            <a:endParaRPr lang="sk-SK" sz="180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DFCD09F-EF4A-4C68-9B31-CB5CEAF3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9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62B76-C998-436B-9962-45D7F71F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ROČNÁ ÚČTOVNÁ ZÁVIERKA A ZHODNOTENIE ZÁKLADNÝCH ÚDAJOV V NEJ OBSIAHNUTÝCH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671707-C612-487D-87B0-318C20FC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765"/>
            <a:ext cx="10515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V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súlade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s § 4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ods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. 2 zákona č. 431/2002 Z. z. o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účtovníctve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v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platnom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znení</a:t>
            </a:r>
            <a:b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Slovenský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zväz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kickboxu, účtuje v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sústave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podvojného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účtovníctva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Účtovná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závierka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je výsledným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produktom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účtovnej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uzávierky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Príprava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a 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zostavenie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účtovnej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závierky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skladá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z 3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etáp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:</a:t>
            </a:r>
            <a:b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1etapa: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prípravné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práce – sem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patrí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zúčtovanie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všetkých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účtovných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prípadov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za daný rok v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podvojnom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účtovníctve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organizácie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ktoré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nie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sú založené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alebo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zriadené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na účel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podnikania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vykonanie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inventarizácie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majetku a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záväzkov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zaúčtovanie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uzávierkových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účtovných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operácií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,</a:t>
            </a:r>
            <a:b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2 etapa: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zostavenie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účtovnej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uzávierky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,</a:t>
            </a:r>
            <a:b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3 etapa: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zostavenie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účtovných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výkazov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t.j.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účtovná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závierka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b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Účtovná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uzávierka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predstavuje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sústavu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výstupných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informácií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z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bežného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účtovníctva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b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Na základe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účtovnej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závierky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Slovenský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zväz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kickboxu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zostavuje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Súvahu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a Výkaz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ziskov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strát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a poznámky.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Tieto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výkazy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tvoria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účtovnú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závierku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v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podvojnom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účtovníctve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a sú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súčasťou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daňového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priznania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 dani z </a:t>
            </a:r>
            <a:r>
              <a:rPr lang="cs-CZ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príjmov</a:t>
            </a:r>
            <a:r>
              <a:rPr lang="cs-CZ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70CE17E-2441-4B41-B18C-FDE37DFE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8AA0B5B4-2D45-4551-AD58-1EA1237D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02FDA2AF-CA80-4B01-8911-023907DD4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44640"/>
              </p:ext>
            </p:extLst>
          </p:nvPr>
        </p:nvGraphicFramePr>
        <p:xfrm>
          <a:off x="395794" y="480765"/>
          <a:ext cx="4798374" cy="5712646"/>
        </p:xfrm>
        <a:graphic>
          <a:graphicData uri="http://schemas.openxmlformats.org/drawingml/2006/table">
            <a:tbl>
              <a:tblPr firstRow="1" firstCol="1" bandRow="1"/>
              <a:tblGrid>
                <a:gridCol w="2060555">
                  <a:extLst>
                    <a:ext uri="{9D8B030D-6E8A-4147-A177-3AD203B41FA5}">
                      <a16:colId xmlns:a16="http://schemas.microsoft.com/office/drawing/2014/main" val="2234632522"/>
                    </a:ext>
                  </a:extLst>
                </a:gridCol>
                <a:gridCol w="2060555">
                  <a:extLst>
                    <a:ext uri="{9D8B030D-6E8A-4147-A177-3AD203B41FA5}">
                      <a16:colId xmlns:a16="http://schemas.microsoft.com/office/drawing/2014/main" val="3970817817"/>
                    </a:ext>
                  </a:extLst>
                </a:gridCol>
                <a:gridCol w="677264">
                  <a:extLst>
                    <a:ext uri="{9D8B030D-6E8A-4147-A177-3AD203B41FA5}">
                      <a16:colId xmlns:a16="http://schemas.microsoft.com/office/drawing/2014/main" val="891264256"/>
                    </a:ext>
                  </a:extLst>
                </a:gridCol>
              </a:tblGrid>
              <a:tr h="40088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SÚVAHA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stav rok 2019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06387"/>
                  </a:ext>
                </a:extLst>
              </a:tr>
              <a:tr h="212972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Strana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aktív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Neobežný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majetek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9768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Obežný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majetek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14 994,17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781708"/>
                  </a:ext>
                </a:extLst>
              </a:tr>
              <a:tr h="2129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Krátkodobé pohľdávky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9574"/>
                  </a:ext>
                </a:extLst>
              </a:tr>
              <a:tr h="2129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Finančné účty-pokladnica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16,95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162119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Finančné účty-bankové účty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14 977,22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379872"/>
                  </a:ext>
                </a:extLst>
              </a:tr>
              <a:tr h="2129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Časové rozlíšenie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356,07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584268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SPOLU MAJETOK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15 350,24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941280"/>
                  </a:ext>
                </a:extLst>
              </a:tr>
              <a:tr h="400887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Strana pasív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Vlastné zdroje krytia majetku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11 805,70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301177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Základné </a:t>
                      </a: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imanie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11 765,49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900408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Nevysporiadaný výsledok hospodárenia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-2 095,93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767034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Výsledok hospodárenie za účtovné obdobie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2 136,14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791143"/>
                  </a:ext>
                </a:extLst>
              </a:tr>
              <a:tr h="2129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Cudzie zdroje spolu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2 344,54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83349"/>
                  </a:ext>
                </a:extLst>
              </a:tr>
              <a:tr h="2129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Dlhodobé záväzky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636,01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467546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Krátkodobé záväzky (z obchodného styku)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1 708,53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4688"/>
                  </a:ext>
                </a:extLst>
              </a:tr>
              <a:tr h="2129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Časové rozlíšenie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894685"/>
                  </a:ext>
                </a:extLst>
              </a:tr>
              <a:tr h="40088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VLASTNÉ ZDROJE A CUDZIE ZDROJE SPOLU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15 350,24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067765"/>
                  </a:ext>
                </a:extLst>
              </a:tr>
              <a:tr h="212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05788"/>
                  </a:ext>
                </a:extLst>
              </a:tr>
            </a:tbl>
          </a:graphicData>
        </a:graphic>
      </p:graphicFrame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058D1103-92BE-4A33-9D5B-48862D630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65877"/>
              </p:ext>
            </p:extLst>
          </p:nvPr>
        </p:nvGraphicFramePr>
        <p:xfrm>
          <a:off x="5288437" y="216816"/>
          <a:ext cx="4958499" cy="5788992"/>
        </p:xfrm>
        <a:graphic>
          <a:graphicData uri="http://schemas.openxmlformats.org/drawingml/2006/table">
            <a:tbl>
              <a:tblPr firstRow="1" firstCol="1" bandRow="1"/>
              <a:tblGrid>
                <a:gridCol w="629346">
                  <a:extLst>
                    <a:ext uri="{9D8B030D-6E8A-4147-A177-3AD203B41FA5}">
                      <a16:colId xmlns:a16="http://schemas.microsoft.com/office/drawing/2014/main" val="3572424272"/>
                    </a:ext>
                  </a:extLst>
                </a:gridCol>
                <a:gridCol w="3258234">
                  <a:extLst>
                    <a:ext uri="{9D8B030D-6E8A-4147-A177-3AD203B41FA5}">
                      <a16:colId xmlns:a16="http://schemas.microsoft.com/office/drawing/2014/main" val="3503705012"/>
                    </a:ext>
                  </a:extLst>
                </a:gridCol>
                <a:gridCol w="1070919">
                  <a:extLst>
                    <a:ext uri="{9D8B030D-6E8A-4147-A177-3AD203B41FA5}">
                      <a16:colId xmlns:a16="http://schemas.microsoft.com/office/drawing/2014/main" val="3172708464"/>
                    </a:ext>
                  </a:extLst>
                </a:gridCol>
              </a:tblGrid>
              <a:tr h="26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029450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VÝKAZ ZISKOV A STRÁT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stav rok 2019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454361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Spotreba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materiálu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20 594,16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10911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Cestovné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26 300,22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720041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Ostatné služby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102 191,06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00732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Mzdové náklady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4 500,00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525341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Zákonné sociálne poistenie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1 610,94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95074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Ostatné dane a poplatky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269170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Úroky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05839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Kurzové straty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82,04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685771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Osobitné náklady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90 296,75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296824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Iné ostatné náklady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41 225,10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424508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ÚČTOVNÁ TRIEDA 5 SPOLU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286 800,28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056098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Tržby z predaja služieb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23 119,00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947797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Úroky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86595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Iné ostatné výnosy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22 610,67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32549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Prijaté príspevky od iných organizácií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5 300,00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302059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Prijaté členské príspevky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3 525,00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046219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Dotácie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234 381,75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181468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ÚČTOVNÁ TRIEDA 6 SPOLU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288 936,42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112600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VÝSLEDOK HOSPODÁRENIA PRED ZDANENÍM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2 136,14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042556"/>
                  </a:ext>
                </a:extLst>
              </a:tr>
              <a:tr h="2631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VÝSLEDOK HOSPODÁRENIA PO ZDANENÍM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2 136,14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01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6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19D61280-C825-4100-9DBC-BEBC8C08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63E457A-D0C1-4672-8AC9-4C947E86B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" y="281849"/>
            <a:ext cx="4649046" cy="6576152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DB77C82-1DA3-4135-8FED-A41769E5E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07" y="281849"/>
            <a:ext cx="4649047" cy="65761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D57987-45CC-4757-8951-74CE9DD6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421"/>
          </a:xfrm>
        </p:spPr>
        <p:txBody>
          <a:bodyPr/>
          <a:lstStyle/>
          <a:p>
            <a:r>
              <a:rPr lang="sk-SK" sz="2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VÝROK AUDÍTORA K ROČNEJ ÚČTOVNEJ ZÁVIERKE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3590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D8C7D92-D707-440F-BB27-0905B1D0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1333132-8D39-42C3-95C2-6B0FA6D64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0" y="166423"/>
            <a:ext cx="4730646" cy="6691577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25CF68F-1FBD-4255-9F8B-BAD5D9872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77" y="166423"/>
            <a:ext cx="4730647" cy="66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A27AD-71EC-45BF-95E3-21F16EA9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823"/>
          </a:xfrm>
        </p:spPr>
        <p:txBody>
          <a:bodyPr/>
          <a:lstStyle/>
          <a:p>
            <a:r>
              <a:rPr lang="sk-SK" sz="2600" b="1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1700" b="1" kern="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rehľad výnosov podľa zdrojov a ich pôvodu (podrobný rozpis účtov Výkazu ziskov a strát)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4ADB39-B426-4BBC-A98A-AD39174B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Tržby z predaja služieb - trénerské kurzy, páskovanie     	-    2 160,00 €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   - príjem zo štartovného               	-  20 959,00 €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600" kern="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Iné ostatné výnosy        - členské preukazy a známky		 -       607,67 €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   - ročné členské príspevky          		-     3 525,00 €   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   - spolufinancovanie súťaží         	-   22 003,00 €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600" kern="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Prijaté príspevky od iných organizácií	 		  		-    5 300,00 €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600" kern="0" dirty="0">
              <a:solidFill>
                <a:prstClr val="black"/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Dotácie z MŠ SR          - na prevádzku                          	 	- 174 693,00 €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   - na TOP TEAM                         	  	-   59 688,75 €</a:t>
            </a:r>
            <a:br>
              <a:rPr lang="sk-SK" sz="2600" kern="0" dirty="0">
                <a:solidFill>
                  <a:prstClr val="black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4354083-4C33-4A02-BA5F-8FD9462C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F06AC-D42D-4C06-82D1-209AC8CF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3648075" algn="l"/>
              </a:tabLst>
            </a:pPr>
            <a:r>
              <a:rPr lang="sk-SK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Meno, priezvisko fyzických osôb a názov, sídlo a identifikačné číslo právnických osôb, ktorým športová organizácia poskytla zo svojho rozpočtu prostriedky prevyšujúce v súčte sumu 5 000 eur, a účel, na ktorý boli tieto prostriedky určené</a:t>
            </a:r>
            <a:endParaRPr lang="sk-SK" sz="2000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Zástupný objekt pre obsah 7">
            <a:extLst>
              <a:ext uri="{FF2B5EF4-FFF2-40B4-BE49-F238E27FC236}">
                <a16:creationId xmlns:a16="http://schemas.microsoft.com/office/drawing/2014/main" id="{061E5911-382F-41E7-9AFB-771078C17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671539"/>
              </p:ext>
            </p:extLst>
          </p:nvPr>
        </p:nvGraphicFramePr>
        <p:xfrm>
          <a:off x="1960775" y="2070936"/>
          <a:ext cx="7899663" cy="4177464"/>
        </p:xfrm>
        <a:graphic>
          <a:graphicData uri="http://schemas.openxmlformats.org/drawingml/2006/table">
            <a:tbl>
              <a:tblPr firstRow="1" firstCol="1" bandRow="1"/>
              <a:tblGrid>
                <a:gridCol w="925484">
                  <a:extLst>
                    <a:ext uri="{9D8B030D-6E8A-4147-A177-3AD203B41FA5}">
                      <a16:colId xmlns:a16="http://schemas.microsoft.com/office/drawing/2014/main" val="1639376367"/>
                    </a:ext>
                  </a:extLst>
                </a:gridCol>
                <a:gridCol w="2199245">
                  <a:extLst>
                    <a:ext uri="{9D8B030D-6E8A-4147-A177-3AD203B41FA5}">
                      <a16:colId xmlns:a16="http://schemas.microsoft.com/office/drawing/2014/main" val="3304378346"/>
                    </a:ext>
                  </a:extLst>
                </a:gridCol>
                <a:gridCol w="1535742">
                  <a:extLst>
                    <a:ext uri="{9D8B030D-6E8A-4147-A177-3AD203B41FA5}">
                      <a16:colId xmlns:a16="http://schemas.microsoft.com/office/drawing/2014/main" val="687167051"/>
                    </a:ext>
                  </a:extLst>
                </a:gridCol>
                <a:gridCol w="2181497">
                  <a:extLst>
                    <a:ext uri="{9D8B030D-6E8A-4147-A177-3AD203B41FA5}">
                      <a16:colId xmlns:a16="http://schemas.microsoft.com/office/drawing/2014/main" val="250877806"/>
                    </a:ext>
                  </a:extLst>
                </a:gridCol>
                <a:gridCol w="1057695">
                  <a:extLst>
                    <a:ext uri="{9D8B030D-6E8A-4147-A177-3AD203B41FA5}">
                      <a16:colId xmlns:a16="http://schemas.microsoft.com/office/drawing/2014/main" val="1884355359"/>
                    </a:ext>
                  </a:extLst>
                </a:gridCol>
              </a:tblGrid>
              <a:tr h="4547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05.03.19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doprava BA-BP-BA, BA-Schwechat-BA, kyvadlová doprava hotely-hala počas Slovak Open 15.-17:2.2019, Bratislava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1 530,00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70767"/>
                  </a:ext>
                </a:extLst>
              </a:tr>
              <a:tr h="3031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doprava BA-PO-BA, počas reprezentačného sústredenia 12.-13.1.2019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69715"/>
                  </a:ext>
                </a:extLst>
              </a:tr>
              <a:tr h="4736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doprava BA-Budapešť-BA, počas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Hungarian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World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Cup - Budapešť (HUN) 17.-19.5.2019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48351"/>
                  </a:ext>
                </a:extLst>
              </a:tr>
              <a:tr h="4547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doprava BA-Innsbruck-BA, počas Austrian Classics World Cup - Innsbruck (AUT) 12.-14.4.2019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56534"/>
                  </a:ext>
                </a:extLst>
              </a:tr>
              <a:tr h="4736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doprava športovcov a materiálu BA-KE-BA, 25.-26.1.2019 počas 1.kolo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ligy SZKB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9088"/>
                  </a:ext>
                </a:extLst>
              </a:tr>
              <a:tr h="31577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doprava účstníkov a materiálu BA-LV-BA, 2.6.2019 počas MSR SZKB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62059"/>
                  </a:ext>
                </a:extLst>
              </a:tr>
              <a:tr h="4547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EUSA univerzitné ME bojových športov 30.7.-4.8.2019 Záhreb (CRO) - preprava reprezentantov BA-KE-Záhreb a späť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1 600,00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13800"/>
                  </a:ext>
                </a:extLst>
              </a:tr>
              <a:tr h="31577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 juniorov a kadetov, 23.8.-1.9.2019 Gyor(HUN) - doprava reprezentantov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04633"/>
                  </a:ext>
                </a:extLst>
              </a:tr>
              <a:tr h="31577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MS seniorov Sarajevo (BIH) 20.-26.10.2019 - preprava pretekárov BA-Sarajevo-BA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1 381,00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29854"/>
                  </a:ext>
                </a:extLst>
              </a:tr>
              <a:tr h="3031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Czech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tatami Praha (CZE) 3.-4.10.2019 - preprava pretekárov BA-Praha-BA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46785728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Bruton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s.r.o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1959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B6C1897-A9B1-4E41-A2B7-5D7A2C61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788" y="5934670"/>
            <a:ext cx="39026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                    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           10.471.-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8FA1BA9-C75C-4DFD-9EFD-AE1908ECD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8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80AC1BE-E777-4FC5-BD6F-F1B0308B1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803292"/>
              </p:ext>
            </p:extLst>
          </p:nvPr>
        </p:nvGraphicFramePr>
        <p:xfrm>
          <a:off x="2384983" y="729176"/>
          <a:ext cx="6777871" cy="5512466"/>
        </p:xfrm>
        <a:graphic>
          <a:graphicData uri="http://schemas.openxmlformats.org/drawingml/2006/table">
            <a:tbl>
              <a:tblPr firstRow="1" firstCol="1" bandRow="1"/>
              <a:tblGrid>
                <a:gridCol w="794060">
                  <a:extLst>
                    <a:ext uri="{9D8B030D-6E8A-4147-A177-3AD203B41FA5}">
                      <a16:colId xmlns:a16="http://schemas.microsoft.com/office/drawing/2014/main" val="3692248255"/>
                    </a:ext>
                  </a:extLst>
                </a:gridCol>
                <a:gridCol w="2872965">
                  <a:extLst>
                    <a:ext uri="{9D8B030D-6E8A-4147-A177-3AD203B41FA5}">
                      <a16:colId xmlns:a16="http://schemas.microsoft.com/office/drawing/2014/main" val="62849348"/>
                    </a:ext>
                  </a:extLst>
                </a:gridCol>
                <a:gridCol w="612743">
                  <a:extLst>
                    <a:ext uri="{9D8B030D-6E8A-4147-A177-3AD203B41FA5}">
                      <a16:colId xmlns:a16="http://schemas.microsoft.com/office/drawing/2014/main" val="904968320"/>
                    </a:ext>
                  </a:extLst>
                </a:gridCol>
                <a:gridCol w="1590607">
                  <a:extLst>
                    <a:ext uri="{9D8B030D-6E8A-4147-A177-3AD203B41FA5}">
                      <a16:colId xmlns:a16="http://schemas.microsoft.com/office/drawing/2014/main" val="31410171"/>
                    </a:ext>
                  </a:extLst>
                </a:gridCol>
                <a:gridCol w="907496">
                  <a:extLst>
                    <a:ext uri="{9D8B030D-6E8A-4147-A177-3AD203B41FA5}">
                      <a16:colId xmlns:a16="http://schemas.microsoft.com/office/drawing/2014/main" val="1162073176"/>
                    </a:ext>
                  </a:extLst>
                </a:gridCol>
              </a:tblGrid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31.01.19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usporiadateľského klubu v zmysle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Súťažneho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poriadku SZKB 2019 - usporiadanie 1.kola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ligy SZKB - Košice, 26.1.2019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51993"/>
                  </a:ext>
                </a:extLst>
              </a:tr>
              <a:tr h="2279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27.02.19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01-2019, 1.splátka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Steel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klub kickbox Košice 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999"/>
                  </a:ext>
                </a:extLst>
              </a:tr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20.03.19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3 - 3 pretekári á 50€ na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Serbian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2019, Belehrad 15.3.-17.3.2019 (SRB)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60791"/>
                  </a:ext>
                </a:extLst>
              </a:tr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15.04.19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3 - 4 pretekári á 80€ na Austrian Classics, Innsbruck (AUT) 12.-14.4.2019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69500"/>
                  </a:ext>
                </a:extLst>
              </a:tr>
              <a:tr h="34195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09.05.19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dotácia na prípravu reprezentantov SR v r.2019 na základe výsledkov v r.2018 v zmysle Zápisnice VV 03-2019-Príloha 4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1 500,00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79420"/>
                  </a:ext>
                </a:extLst>
              </a:tr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3 - 1 tatami pretekár á 40€ na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Hungarian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World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Cup, Budapešť (HUN) 16.-19.5.2019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72723"/>
                  </a:ext>
                </a:extLst>
              </a:tr>
              <a:tr h="2279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01-2019, 2.splátka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6638"/>
                  </a:ext>
                </a:extLst>
              </a:tr>
              <a:tr h="2374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06.06.19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01-2019, 3.splátka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73016"/>
                  </a:ext>
                </a:extLst>
              </a:tr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3 - 1 pretekár á 70€ na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Bestfighter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World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Cup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Rimini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(ITA) 13.-16.6.2019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45874"/>
                  </a:ext>
                </a:extLst>
              </a:tr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Nominačného listu - 1 pretekár á 160€ na Bestfighter World Cup Rimini (ITA) 13.-16.6.2019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51444"/>
                  </a:ext>
                </a:extLst>
              </a:tr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dotácia klubu na prípravu reprezentantov SR v r.2019 na základe výsledkov na EUSA Combat Games-L.Cmárová v zmysle Zápisnice VV 05-2019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Steel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klub kickbox Košice 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90863"/>
                  </a:ext>
                </a:extLst>
              </a:tr>
              <a:tr h="455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07.10.19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3 - 1 pretekár á 50€ na WAKO World Grand Prix Praha (CZE) 26.-28.9.2019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80285"/>
                  </a:ext>
                </a:extLst>
              </a:tr>
              <a:tr h="3562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01-2019, 4. 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 Steel Trans klub kickbox Košice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19003"/>
                  </a:ext>
                </a:extLst>
              </a:tr>
              <a:tr h="2374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doplatok 15% z PUŠ v zmysle Zápisnice VV SZKB 06-2019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42107199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Guard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Steel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klub kickbox Košice 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288,00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70" marR="34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9603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50F0FAF-0648-4E58-A445-1FC29A67E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88" y="242014"/>
            <a:ext cx="125219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58F1600-6C75-4C10-B2E0-D66EEA89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5252" y="6231265"/>
            <a:ext cx="12521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7.158.-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6AF9612-E1AD-42EE-B0FC-DE3D6282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3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491EAE1-8536-44E2-BB80-C86CF24A4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75927"/>
              </p:ext>
            </p:extLst>
          </p:nvPr>
        </p:nvGraphicFramePr>
        <p:xfrm>
          <a:off x="2466812" y="411480"/>
          <a:ext cx="6070600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713241464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88285330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4626860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112790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99447408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06-2019-TOP  ....vyúčtovanie 01-04 2019...Svetový pohár Innsbruck, výživové doplnky, cestovné náhrady -tréningy, fitness vstupy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Jaroslav Paľa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2 755,57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949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06-2019-TOP  ....vyúčtovanie 05 2019...výživové doplnky, tréningy PO-cestovné náhrady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Jaroslav Paľa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345,75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697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06-2019-TOP  ....vyúčtovanie 06 2019...výživové doplnky, športové pomôcky, fitness vstupy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Jaroslav Paľa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265,21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238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06-2019-TOP  ....vyúčtovanie 07-09 2019...výživové doplnky, športové pomôcky, fitness vstupy, regenerácia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Jaroslav Paľa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428,04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8342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13.11.19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06-2019-TOP  ....vyúčtovanie 10 2019...prenájom telocvične 01-09/2019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Jaroslav Paľa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1 700,00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2116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06.12.19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06-2019-TOP  ....vyúčtovanie 11 2019...výživové doplnky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Jaroslav Paľa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132,43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8426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4501FDE-F1C8-4D11-9FF8-F975F387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2177" y="3429000"/>
            <a:ext cx="10777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5.627.-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364CA46-2377-4869-AAF6-478CD4F4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3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96447-0664-42B4-B2A0-E8FEC598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Výročná správa </a:t>
            </a:r>
            <a:br>
              <a:rPr lang="sk-SK" sz="14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 činnosti SZKB za obdobie od 1.1.2019 do 31.12.2019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4771F9-0D4F-4B56-8BE6-AAF9A3970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uvedenom období pracoval Výkonný výbor SZKB, ktorý bol zvolený na Valnom zhromaždení v Košiciach, 3.6.2016, v zložení: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Peter </a:t>
            </a:r>
            <a:r>
              <a:rPr lang="sk-SK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Onuščák</a:t>
            </a: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prezident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Peter Baláž – viceprezident 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členovia s hlasom – Michaela Kováčová, Jozef </a:t>
            </a:r>
            <a:r>
              <a:rPr lang="sk-SK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Kolozsy</a:t>
            </a: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Marek </a:t>
            </a:r>
            <a:r>
              <a:rPr lang="sk-SK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Melko</a:t>
            </a: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 Lucia </a:t>
            </a:r>
            <a:r>
              <a:rPr lang="sk-SK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Cmárová</a:t>
            </a: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 hlasom poradným. </a:t>
            </a:r>
            <a:endParaRPr lang="cs-CZ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2E52C33-E344-4147-A28D-988C3DA4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2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0B8CC39-4A8E-4D46-AE89-09034BD9D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3485"/>
              </p:ext>
            </p:extLst>
          </p:nvPr>
        </p:nvGraphicFramePr>
        <p:xfrm>
          <a:off x="2730762" y="473112"/>
          <a:ext cx="6070600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3990045676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148157307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34287409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7040060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7044871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10.04.19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01-2019-TOP  ....vyúčtovanie 01-03 2019...tréningy BB, turnaj SMTA, merač pulzu, regenerácia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Cmárová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925,59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306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30.04.19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01-2019-TOP  ....vyúčtovanie 04 2019...turnaj World Cup Innsbruck - cestovné, štartovné, regenerácia, tréningy kickbox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Cmárová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1 117,21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496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01.07.19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01-2019-TOP  ....vyúčtovanie 05-06 2019...turnaj World Cup Rimini - cestovné, štartovné, regenerácia,....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Cmárová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760,37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753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01-2019-TOP  ....vyúčtovanie 07 2019...repre sústredenie-cestovné, regenerácia, tréningy kickbox, športové oblečenie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Cmárová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661,53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7132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01-2019-TOP  ....vyúčtovanie 08 2019...regenerácia, tréningy kickbox, športové oblečenie, nájom telocvične, športové potreby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Cmárová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279,08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4057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04.11.19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01-2019-TOP  ....vyúčtovanie 09-10 2019...regenerácia, tréningy kickbox, športové oblečenie, nájom telocvične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Cmárová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851,20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2465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01-2019-TOP  ....vyúčtovanie 11-12 2019...regenerácia, tréningy kickbox, športové oblečenie, nájom telocvične, plaváreň, posilňovňa, doplnky výživy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Cmárová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1 032,02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088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vyplatenie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fin.odmeny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za výsledky v roku 2018 v zmysle Zápisnice VV 03-2019- Príloha 3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Lucia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Cmárová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845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24F7D56-6A2E-4488-BD84-607C8AC1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9373" y="4999392"/>
            <a:ext cx="107773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6.377.-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9198A2A-02FE-4FA9-B442-0F552D7E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9954694D-C1B6-4288-B877-6E40AFD57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10568"/>
              </p:ext>
            </p:extLst>
          </p:nvPr>
        </p:nvGraphicFramePr>
        <p:xfrm>
          <a:off x="2825030" y="495413"/>
          <a:ext cx="6070600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185718573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195785113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92241033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3068436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135944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06.06.19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05-2019-TOP  ....vyúčtovanie 01-04 2019...prenájom telocvične, služby trénera,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komdičné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tréningy, regenerácia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Karlík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2 974,00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523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05-2019-TOP  ....vyúčtovanie 05 2019...prenájom telocvične, služby trénera,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komdičné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tréningy, regenerácia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Karlík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1 040,00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739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05-2019-TOP  ....vyúčtovanie 06 2019...prenájom telocvične, služby trénera, turnaj Rimini - ubytovanie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Karlík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960,40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82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05-2019-TOP  ....vyúčtovanie 07-08 2019...prenájom telocvične, služby trénera, kondičné tréningy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Karlík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1 850,00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304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06.12.19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05-2019-TOP  ....vyúčtovanie 09-10 2019...prenájom telocvične, služby trénera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Karlík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1 500,00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38014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05-2019-TOP  ....vyúčtovanie 11 2019...prenájom telocvične, služby trénera, kondičné tréningy, sústredenie a sparingy 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Karlík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2 622,04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709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05-2019-TOP  ....vyúčtovanie 12 2019...športové potreby, doplnky výživy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Karlík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306,56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357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vyplatenie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fin.odmeny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za výsledky v roku 2018 v zmysle Zápisnice VV 03-2019- Príloha 3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Marek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Karlík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287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90D5CC4-DF62-463D-B8AF-9E476927D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8855" y="4610213"/>
            <a:ext cx="107644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12.253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90F0D2A-59FD-4B8F-89F2-58C93784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2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B3035B46-14DF-4D35-8D60-7A68EDD2D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0847"/>
              </p:ext>
            </p:extLst>
          </p:nvPr>
        </p:nvGraphicFramePr>
        <p:xfrm>
          <a:off x="2730762" y="443531"/>
          <a:ext cx="6070600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1624314985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311688322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4532508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4051248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51046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01.07.19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08-2019-TOP  ....vyúčtovanie 01-04 2019...výživové doplnky, cestovné - sparingy BA, športové vybavenie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Michal Stričík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1 971,55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7625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08-2019-TOP  ....vyúčtovanie 05-06 2019...výživové doplnky, cestovné - sparingy BA, športové vybavenie-box.vrece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Michal Stričík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1 166,56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885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09.10.19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08-2019-TOP  ....vyúčtovanie 07-08 2019...výživové doplnky, cestovné - sparingy BA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Michal Stričík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1 297,77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243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08-2019-TOP  ....vyúčtovanie 09-10 2019...výživové doplnky, cestovné -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sparingy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BA, športová príprava 01-09 2019, športové potreby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Michal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Stričík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4 238,65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568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D9D14C2-FB2C-402F-9C81-AF660B1C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6190" y="2912411"/>
            <a:ext cx="1090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          8.674,53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Zástupný objekt pre obsah 3">
            <a:extLst>
              <a:ext uri="{FF2B5EF4-FFF2-40B4-BE49-F238E27FC236}">
                <a16:creationId xmlns:a16="http://schemas.microsoft.com/office/drawing/2014/main" id="{E1197449-3E0E-47AF-AC67-5D8A84B01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906875"/>
              </p:ext>
            </p:extLst>
          </p:nvPr>
        </p:nvGraphicFramePr>
        <p:xfrm>
          <a:off x="2730762" y="3298631"/>
          <a:ext cx="6070600" cy="183896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359903148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405691786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79743692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672954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84086804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31.10.19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03 2019-TOP  ....vyúčtovanie 01-04 2019...cestovné náhrady sústredenie a sparingy BA, Brno, PP, PO, poistenie, regenerácia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Monika Chochlíková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1 653,79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3525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12.12.19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03 2019-TOP  ....vyúčtovanie 05-06 2019...cestovné náhrady sústredenie a sparingy Brno, Praha, MI, regenerácia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Monika Chochlíková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1 959,54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84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27.12.19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03 2019-TOP  ....vyúčtovanie 07-12 2019...cestovné náhrady sústredenie a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sparingy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Brno, Praha, Bielorusko, Poľsko, Rakúsko, Maďarsko, masáže, športová výstroj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Monika Chochlíková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5 389,67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1223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12.06.19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vyplatenie fin.odmeny za výsledky v roku 2018 v zmysle Zápisnice VV 03-2019- Príloha 3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Monika Chochlíková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1 000,00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26854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FACA1A2-0EE3-4858-81BE-1F64D2080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10541" y="5137591"/>
            <a:ext cx="1087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          10.003.-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30675DC-5F38-432A-814F-D9A39550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0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EF29F401-6DA9-4C28-9D74-8E0EDF2C4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829339"/>
              </p:ext>
            </p:extLst>
          </p:nvPr>
        </p:nvGraphicFramePr>
        <p:xfrm>
          <a:off x="2721335" y="454930"/>
          <a:ext cx="6070600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2603895445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125060959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160028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629929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318765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08.02.19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Hrubá mzda vyplatená osobe (zamestnancovi) vrátane odvodov zamestnávateľa za obdobie 01-2019</a:t>
                      </a:r>
                      <a:b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počet fyzických osôb: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osoba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1 013,99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821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04.03.19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Hrubá mzda vyplatená osobe (zamestnancovi) vrátane odvodov zamestnávateľa za obdobie 02-2019</a:t>
                      </a:r>
                      <a:b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počet fyzických osôb: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osoba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1 013,99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15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01.04.19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Hrubá mzda vyplatená osobe (zamestnancovi) vrátane odvodov zamestnávateľa za obdobie 03-2019</a:t>
                      </a:r>
                      <a:b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počet fyzických osôb: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osoba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1 013,99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5155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03.05.19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Hrubá mzda vyplatená osobe (zamestnancovi) vrátane odvodov zamestnávateľa za obdobie 04-2019</a:t>
                      </a:r>
                      <a:b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počet fyzických osôb: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osoba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1 013,99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8674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03.06.19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Hrubá mzda vyplatená osobe (zamestnancovi) vrátane odvodov zamestnávateľa za obdobie 05-2019</a:t>
                      </a:r>
                      <a:b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počet fyzických osôb: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osoba 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1 013,99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433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02.07.19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Hrubá mzda vyplatená osobe (zamestnancovi) vrátane odvodov zamestnávateľa za obdobie 06-2019</a:t>
                      </a:r>
                      <a:b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počet fyzických osôb: 1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osoba 1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1 013,99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27414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EA3B1BA-0E26-4231-B8B5-24FE5D197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9725" y="3725763"/>
            <a:ext cx="10097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             6.083,94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Zástupný objekt pre obsah 3">
            <a:extLst>
              <a:ext uri="{FF2B5EF4-FFF2-40B4-BE49-F238E27FC236}">
                <a16:creationId xmlns:a16="http://schemas.microsoft.com/office/drawing/2014/main" id="{8270E807-B27B-474D-9135-3CB19A85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58427"/>
              </p:ext>
            </p:extLst>
          </p:nvPr>
        </p:nvGraphicFramePr>
        <p:xfrm>
          <a:off x="2721335" y="4002762"/>
          <a:ext cx="607060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341141496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88048609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12904304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6195817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03084255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26.03.19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usporiadateľského klubu v zmysle Súťažneho poriadku SZKB 2019 - usporiadanie 2.kola Open ligy SZKB - Poprad, 23.3.2019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51272181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PAGA gym Poprad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6544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19-2019, celá 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51272181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PAGA gym Poprad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1375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05.09.19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zabezpečenie galavečera Boj o Tatry, 20.9.2019 Poprad, nájom haly, ubytovanie a strava pre účastníkov - 1.splátka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51272181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PAGA gym Poprad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76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zabezpečenie galavečera Boj o Tatry, 20.9.2019 Poprad, nájom haly, ubytovanie a strava pre účastníkov - 2.splátka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51272181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PAGA gym Poprad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313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doplatok 15% z PUŠ v zmysle Zápisnice VV SZKB 06-2019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51272181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PAGA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gym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Poprad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905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1B9F3D1-E703-4A05-BF01-37F9F18C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398" y="6403070"/>
            <a:ext cx="10777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6.596.-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DE8F171-C6EC-410B-976B-AEED9821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9097540E-BAA5-4277-A9EE-93F6FBCA1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15900"/>
              </p:ext>
            </p:extLst>
          </p:nvPr>
        </p:nvGraphicFramePr>
        <p:xfrm>
          <a:off x="298645" y="387006"/>
          <a:ext cx="5593106" cy="4180840"/>
        </p:xfrm>
        <a:graphic>
          <a:graphicData uri="http://schemas.openxmlformats.org/drawingml/2006/table">
            <a:tbl>
              <a:tblPr firstRow="1" firstCol="1" bandRow="1"/>
              <a:tblGrid>
                <a:gridCol w="655259">
                  <a:extLst>
                    <a:ext uri="{9D8B030D-6E8A-4147-A177-3AD203B41FA5}">
                      <a16:colId xmlns:a16="http://schemas.microsoft.com/office/drawing/2014/main" val="734356676"/>
                    </a:ext>
                  </a:extLst>
                </a:gridCol>
                <a:gridCol w="2024283">
                  <a:extLst>
                    <a:ext uri="{9D8B030D-6E8A-4147-A177-3AD203B41FA5}">
                      <a16:colId xmlns:a16="http://schemas.microsoft.com/office/drawing/2014/main" val="75543125"/>
                    </a:ext>
                  </a:extLst>
                </a:gridCol>
                <a:gridCol w="620156">
                  <a:extLst>
                    <a:ext uri="{9D8B030D-6E8A-4147-A177-3AD203B41FA5}">
                      <a16:colId xmlns:a16="http://schemas.microsoft.com/office/drawing/2014/main" val="2197021485"/>
                    </a:ext>
                  </a:extLst>
                </a:gridCol>
                <a:gridCol w="984940">
                  <a:extLst>
                    <a:ext uri="{9D8B030D-6E8A-4147-A177-3AD203B41FA5}">
                      <a16:colId xmlns:a16="http://schemas.microsoft.com/office/drawing/2014/main" val="2865463995"/>
                    </a:ext>
                  </a:extLst>
                </a:gridCol>
                <a:gridCol w="1308468">
                  <a:extLst>
                    <a:ext uri="{9D8B030D-6E8A-4147-A177-3AD203B41FA5}">
                      <a16:colId xmlns:a16="http://schemas.microsoft.com/office/drawing/2014/main" val="2773924216"/>
                    </a:ext>
                  </a:extLst>
                </a:gridCol>
              </a:tblGrid>
              <a:tr h="7525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07.05.19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3 - 7 pretekárov á 60€ na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Austrian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Classics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Innsbruck (AUT) 12.-14.4.2019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39333"/>
                  </a:ext>
                </a:extLst>
              </a:tr>
              <a:tr h="6020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13.05.19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dotácia na prípravu reprezentantov SR v r.2019 na základe výsledkov v r.2018 v zmysle Zápisnice VV 03-2019-Príloha 4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2 750,00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87457"/>
                  </a:ext>
                </a:extLst>
              </a:tr>
              <a:tr h="4180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22.05.19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technická príprava 04-2019, služby trénera 04-2019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73383"/>
                  </a:ext>
                </a:extLst>
              </a:tr>
              <a:tr h="7525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28.05.19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3 - 2 tatami pretekári á 40€ a 1 ring pretekár á 70€ na Hungarian World Cup, Budapešť (HUN) 16.-19.5.2019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76355"/>
                  </a:ext>
                </a:extLst>
              </a:tr>
              <a:tr h="4515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28.05.19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14-2019, 2.splátka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728515"/>
                  </a:ext>
                </a:extLst>
              </a:tr>
              <a:tr h="6020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21.06.19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Nominačného listu - 1 pretekár á 160€ na Bestfighter World Cup Rimini (ITA) 13.-16.6.2019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43647"/>
                  </a:ext>
                </a:extLst>
              </a:tr>
              <a:tr h="6020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21.06.19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3 - 1 pretekár á 70€ na Bestfighter World Cup Rimini (ITA) 13.-16.6.2019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40944"/>
                  </a:ext>
                </a:extLst>
              </a:tr>
            </a:tbl>
          </a:graphicData>
        </a:graphic>
      </p:graphicFrame>
      <p:graphicFrame>
        <p:nvGraphicFramePr>
          <p:cNvPr id="14" name="Zástupný objekt pre obsah 3">
            <a:extLst>
              <a:ext uri="{FF2B5EF4-FFF2-40B4-BE49-F238E27FC236}">
                <a16:creationId xmlns:a16="http://schemas.microsoft.com/office/drawing/2014/main" id="{83E6E53A-70DF-4682-8196-EB73CFA41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91342"/>
              </p:ext>
            </p:extLst>
          </p:nvPr>
        </p:nvGraphicFramePr>
        <p:xfrm>
          <a:off x="5964025" y="387006"/>
          <a:ext cx="6070600" cy="418084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366287634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122443374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76406148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16325312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066596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technická príprava 05/2019... 200€, služby trénera 05/2019...400€, technická príprava MSR SZKB, 7.-8.6.2019 Levice...120€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4519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technická príprava 06-07/2019... 400€, služby trénera 06-07/2019...800€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573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14.08.19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14-2019, 3. 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125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07.10.19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technická príprava 09-10/2019... 400€, služby trénera 09-10/2019...800€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4057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16.10.19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klubu v zmysle Zápisnice VV 1-2019, príloha 3 - 7 pretekári á 30€ na Czech Open Praha (CZE) 04.-05.10.2019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5413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30.10.19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14-2019, 4. 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0862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11.11.19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technická príprava 10/2019... 200€, služby trénera 10/2019...400€, 3.kolo ligy ŠTK....110€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710,00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185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11.11.19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finančná podpora usporiadateľského klubu v zmysle Súťažneho poriadku SZKB 2019 - usporiadanie 3.kola Open ligy SZKB - Prešov, 9.11.2019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3727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11.12.19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technická príprava 11/2019... 400€, služby trénera 11/2019...800€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1 200,00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880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12.12.19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doplatok 15% z PUŠ v zmysle Zápisnice VV SZKB 06-2019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31995675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Panter Prešov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324,00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00101"/>
                  </a:ext>
                </a:extLst>
              </a:tr>
            </a:tbl>
          </a:graphicData>
        </a:graphic>
      </p:graphicFrame>
      <p:pic>
        <p:nvPicPr>
          <p:cNvPr id="5" name="Obrázok 4">
            <a:extLst>
              <a:ext uri="{FF2B5EF4-FFF2-40B4-BE49-F238E27FC236}">
                <a16:creationId xmlns:a16="http://schemas.microsoft.com/office/drawing/2014/main" id="{8C489242-33C8-4717-A56A-94999473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19F99977-0692-4E02-B6B2-493E5F30579A}"/>
              </a:ext>
            </a:extLst>
          </p:cNvPr>
          <p:cNvSpPr txBox="1"/>
          <p:nvPr/>
        </p:nvSpPr>
        <p:spPr>
          <a:xfrm>
            <a:off x="5069398" y="4567846"/>
            <a:ext cx="1716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sk-SK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          17.389.-</a:t>
            </a:r>
            <a:r>
              <a:rPr lang="sk-SK" alt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96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92A6BCFB-AA4C-4C22-97D3-124B8B075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41247"/>
              </p:ext>
            </p:extLst>
          </p:nvPr>
        </p:nvGraphicFramePr>
        <p:xfrm>
          <a:off x="2683627" y="369356"/>
          <a:ext cx="607060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2101341908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37906405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22443892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960704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9415216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03.10.19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07 2019-TOP  ....vyúčtovanie 01-09 2019...prenájom telocvične a posilňovne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Pavol Garaj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3684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07 2019-TOP  ....vyúčtovanie 01-09 2019...prenájom telocvične a posilňovne -doplatok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Pavol Garaj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279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07 2019-TOP  ....vyúčtovanie 01-09 2019...športové potreby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Pavol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Garaj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4179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DDEE83F-28B0-47DF-80C6-7284C46E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1349" y="1740956"/>
            <a:ext cx="10777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9.003.-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Zástupný objekt pre obsah 3">
            <a:extLst>
              <a:ext uri="{FF2B5EF4-FFF2-40B4-BE49-F238E27FC236}">
                <a16:creationId xmlns:a16="http://schemas.microsoft.com/office/drawing/2014/main" id="{EC209B98-9E72-4556-A18E-AC000D7AB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781983"/>
              </p:ext>
            </p:extLst>
          </p:nvPr>
        </p:nvGraphicFramePr>
        <p:xfrm>
          <a:off x="2683627" y="2202621"/>
          <a:ext cx="6070600" cy="96012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153978436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112646862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74869296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3453427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9361332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výber hotovosti pre hotovostné platby na ME juniorov a kadetov, 25.-31.8.2019 Gyor(HUN) - doplatok ubytovanie 3136€, štartovné 2120€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31119247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Slovenský zväz kickboxu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046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MS seniorov Sarajevo (BIH) 20.-26.10.2019 - záloha pre hotovostné platby(ubytovanie)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Slovenský zväz kickboxu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36828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AA92713-C7C3-4998-855B-63B4DE800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111" y="3162741"/>
            <a:ext cx="34932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</a:t>
            </a:r>
            <a:r>
              <a:rPr lang="sk-SK" altLang="sk-SK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16.000.-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BAA871A-7FC1-4736-820A-AD252D0D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E893F0D-5ABB-4D31-A9DF-A1F767EDD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457022"/>
              </p:ext>
            </p:extLst>
          </p:nvPr>
        </p:nvGraphicFramePr>
        <p:xfrm>
          <a:off x="2721336" y="216013"/>
          <a:ext cx="60706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380843058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97362621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30811209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610205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840859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26.03.19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zapožičanie telocvične pre reprezentačný zraz a stretnutie TMK trénerov za obdobie 01-02-2019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7922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07.05.19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zapožičanie telocvične pre reprezentačný zraz a stretnutie TMK trénerov za obdobie 03-04-2019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52877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zabezpečenie Combat fight night, 21.6.2018 Banská Bystrica, nájom haly, MTZ, trofeje pre súťažiacich - 1.splátka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0745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zabezpečenie Combat fight night, 21.6.2018 Banská Bystrica, nájom haly, MTZ, trofeje pre súťažiacich - 2.splátka konečná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3299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25.07.19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zapožičanie telocvične pre reprezentačný zraz a stretnutie TMK trénerov za obdobie 05-07-2019, administratíva TMK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23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14.08.19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11-2019, 3. 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225,00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4630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 juniorov a kadetov, 23.8.-1.9.2019 Gyor(HUN) - refundácia nákladov v zmysle Nominačného listu - E. Tóth 3.miesto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136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zapožičanie telocvične pre reprezentačný zraz a stretnutie TMK trénerov za obdobie 08-10-2019, administratíva TMK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1155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11-2019, 4. 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225,00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6715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doplatok 15% z PUŠ v zmysle Zápisnice VV SZKB 06-2019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B.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1264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03.04.19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11-2019, 1.splátka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Banská Bystrica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225,00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251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z PUŠ v zmysle Zápisnice VV SZKB 1-2019 a Zmluvy PUŠ 11-2019, 2.splátka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17060117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Športový Klub Polície Banská Bystrica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225,00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087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DF87985-BB6C-45C0-B2F1-A49F55BF5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13642" y="5016613"/>
            <a:ext cx="10777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8.450.-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ED95D9C-5DFF-49A4-8572-5A9B977F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2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1C718BC-B6E5-4A75-A594-1A7D1838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18196"/>
              </p:ext>
            </p:extLst>
          </p:nvPr>
        </p:nvGraphicFramePr>
        <p:xfrm>
          <a:off x="2834457" y="328053"/>
          <a:ext cx="607060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237022508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162520355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7118723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073927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92933895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05.09.19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04 2019-TOP  ....vyúčtovanie 01-05 2019...cestovné náhrady tréningové sústredenia Praha, MI, SV, PP, BA, BB, Svetový pohár Budapešť - štartovné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Tomáš Tadlánek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1 985,52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2848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03.10.19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04 2019-TOP  ....vyúčtovanie 07 2019...cestovné náhrady tréningové sústredenie a prípravná súťaž - Bangkok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Tomáš Tadlánek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2 735,12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2449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27.12.19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vyúčtovanie v zmysle Zmluvy 04 2019-TOP  ....vyúčtovanie 07-12 2019...cestovné náhrady tréningové sústredenia BA, Varšava, Záhreb, tréningové pomôcky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Tomáš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Tadlánek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906,36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292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F5E56FB-F7C0-4103-AF14-B56593CC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9373" y="2248293"/>
            <a:ext cx="108109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sk-S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cs-CZ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5.627.-</a:t>
            </a: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C46A25F-C7F8-4F48-AE1C-2029709E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5709" y="3471347"/>
            <a:ext cx="10777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8.344.-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012CD658-7B98-4658-8901-7BD5E47BD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421527"/>
              </p:ext>
            </p:extLst>
          </p:nvPr>
        </p:nvGraphicFramePr>
        <p:xfrm>
          <a:off x="2834457" y="2648387"/>
          <a:ext cx="6070600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1507885596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52204787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8172157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355032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15113336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04.11.19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Majstrovstvá sveta II.časť, 23.-30.11.2019 Antalya (TUR) - poplatok za hotel a transfer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Turkiye Kick Boks Federasyonu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8 060,00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4991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25.11.19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Majstrovstvá sveta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II.časť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23.-30.11.2019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Antalya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(TUR) - doplatok za hotel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Turkiye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Kick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Boks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Federasyonu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284,00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992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B0A5066-C144-4FE5-AE46-60A80E66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5709" y="4830944"/>
            <a:ext cx="10777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7.830.-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Zástupný objekt pre obsah 3">
            <a:extLst>
              <a:ext uri="{FF2B5EF4-FFF2-40B4-BE49-F238E27FC236}">
                <a16:creationId xmlns:a16="http://schemas.microsoft.com/office/drawing/2014/main" id="{C82C4FE5-78D1-4C49-B921-05B989048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315834"/>
              </p:ext>
            </p:extLst>
          </p:nvPr>
        </p:nvGraphicFramePr>
        <p:xfrm>
          <a:off x="2834457" y="3761325"/>
          <a:ext cx="6070600" cy="105664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681542956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12972047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52793999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230964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48527197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28.05.19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reprezentačné sústredenie Tatranské Matliare 8.-11.7.2019 - 1.zálohová platba za pobyt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46569782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Vysoké Tatry Travel s.r.o.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4 000,00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053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27.06.19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reprezentačné sústredenie Tatranské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Matliare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8.-11.7.2019 - 2.zálohová platba za pobyt v Hoteli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Hutnik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I, objednávka č. R061201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46569782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Vysoké Tatry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Travel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s.r.o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3 830,00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02191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60EDCAF3-9B17-4743-AABA-C2B44A3B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5709" y="5702967"/>
            <a:ext cx="10777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kumimoji="0" lang="sk-SK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SPOLU:	9.413.-</a:t>
            </a:r>
            <a:endParaRPr kumimoji="0" lang="sk-SK" altLang="sk-S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Zástupný objekt pre obsah 3">
            <a:extLst>
              <a:ext uri="{FF2B5EF4-FFF2-40B4-BE49-F238E27FC236}">
                <a16:creationId xmlns:a16="http://schemas.microsoft.com/office/drawing/2014/main" id="{18B21716-A19B-42A8-9776-17D989495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78232"/>
              </p:ext>
            </p:extLst>
          </p:nvPr>
        </p:nvGraphicFramePr>
        <p:xfrm>
          <a:off x="2834457" y="5268965"/>
          <a:ext cx="6070600" cy="411480"/>
        </p:xfrm>
        <a:graphic>
          <a:graphicData uri="http://schemas.openxmlformats.org/drawingml/2006/table">
            <a:tbl>
              <a:tblPr firstRow="1" firstCol="1" bandRow="1"/>
              <a:tblGrid>
                <a:gridCol w="711200">
                  <a:extLst>
                    <a:ext uri="{9D8B030D-6E8A-4147-A177-3AD203B41FA5}">
                      <a16:colId xmlns:a16="http://schemas.microsoft.com/office/drawing/2014/main" val="1417364116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312668257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87108692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874075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3543681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25.07.19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Majstrovstvá Európy juniorov a kadetov, 25.-31.8.2019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Gyor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(HUN) - ubytovanie pre 28 osôb s polpenziou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Well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Travel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Budapest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Kft</a:t>
                      </a: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9 413,00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40484"/>
                  </a:ext>
                </a:extLst>
              </a:tr>
            </a:tbl>
          </a:graphicData>
        </a:graphic>
      </p:graphicFrame>
      <p:pic>
        <p:nvPicPr>
          <p:cNvPr id="12" name="Obrázok 11">
            <a:extLst>
              <a:ext uri="{FF2B5EF4-FFF2-40B4-BE49-F238E27FC236}">
                <a16:creationId xmlns:a16="http://schemas.microsoft.com/office/drawing/2014/main" id="{6A5E1E84-218A-4CE5-9643-880A1458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8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E1BBE-4C40-4D95-81A3-F057564C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>
            <a:normAutofit fontScale="90000"/>
          </a:bodyPr>
          <a:lstStyle/>
          <a:p>
            <a:r>
              <a:rPr lang="cs-CZ" sz="3200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Prehľad</a:t>
            </a:r>
            <a:r>
              <a:rPr lang="cs-CZ" sz="32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nákladov</a:t>
            </a:r>
            <a:r>
              <a:rPr lang="cs-CZ" sz="32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športovej</a:t>
            </a:r>
            <a:r>
              <a:rPr lang="cs-CZ" sz="32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organizácie</a:t>
            </a:r>
            <a:r>
              <a:rPr lang="cs-CZ" sz="32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(podrobný rozpis </a:t>
            </a:r>
            <a:r>
              <a:rPr lang="cs-CZ" sz="3200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účtov</a:t>
            </a:r>
            <a:r>
              <a:rPr lang="cs-CZ" sz="32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Výkazu </a:t>
            </a:r>
            <a:r>
              <a:rPr lang="cs-CZ" sz="3200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ziskov</a:t>
            </a:r>
            <a:r>
              <a:rPr lang="cs-CZ" sz="32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cs-CZ" sz="3200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strát</a:t>
            </a:r>
            <a:r>
              <a:rPr lang="cs-CZ" sz="3200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)</a:t>
            </a:r>
            <a:endParaRPr lang="sk-SK" sz="3200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8E18D9-D7A3-469F-ABA9-A9E8AF2B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740"/>
            <a:ext cx="10515600" cy="479122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Ostatné služby            - občerstvenie, ubytovanie      	-        43 660,90 € 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 - nájom                                     	-        14 837,04 €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 - preprava                                	-        15 789,66 €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 - telekomunikačné poplatky     	-          2 263,62 €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 - audit                                      	-          1 200,00 €  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                              - vedenie účtovníctva              	-          1 460,00 €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- trénerské služby		-        12 110,00 €	</a:t>
            </a:r>
            <a:endParaRPr lang="sk-SK" kern="50" dirty="0">
              <a:latin typeface="Book Antiqua" panose="0204060205030503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      - ostatné 		  	-        10 840,74 €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Osobitné náklady       - štartovné, MS, ME, reprezentácia  	-        24 678,75 €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                               - TOP TEAM                                     -        59 688,00 €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 - odmeny športovcom                       -           5 930,00 € 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Iné ostatné náklady    - dotácia klubom na prípravu reprezentantov - 40 488,00 €   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      - ostatné                                                          -       737,10 €</a:t>
            </a:r>
            <a:br>
              <a:rPr lang="sk-SK" b="1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 majetku</a:t>
            </a: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popísaný vyššie, kde je rozpísaná celá súvaha, pohyby majetku sú v priložené v poznámkach, ktoré sú súčasťou ročnej účtovnej závierky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Návrh na vysporiadanie HV za rok 2019</a:t>
            </a: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preúčtovanie na </a:t>
            </a:r>
            <a:r>
              <a:rPr lang="sk-SK" kern="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Nevysporiadaný</a:t>
            </a: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výsledok hospodárenia</a:t>
            </a:r>
            <a:b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v prílohe je tabuľka v bodu b)</a:t>
            </a:r>
            <a:endParaRPr lang="sk-SK" kern="50" dirty="0">
              <a:latin typeface="Book Antiqua" panose="0204060205030503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E1B2215-3ED9-423E-A157-41AB742E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8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C4236-0217-4F5F-AB07-FF6B30A1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2"/>
            <a:ext cx="10515600" cy="634116"/>
          </a:xfrm>
        </p:spPr>
        <p:txBody>
          <a:bodyPr>
            <a:normAutofit fontScale="90000"/>
          </a:bodyPr>
          <a:lstStyle/>
          <a:p>
            <a:pPr marL="449580">
              <a:lnSpc>
                <a:spcPct val="115000"/>
              </a:lnSpc>
              <a:spcAft>
                <a:spcPts val="1000"/>
              </a:spcAft>
              <a:tabLst>
                <a:tab pos="3648075" algn="l"/>
              </a:tabLst>
            </a:pPr>
            <a:r>
              <a:rPr lang="sk-SK" b="1" u="sng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Záver: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09DBA8-9C51-4DDB-9846-6CF1AF82F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830478"/>
          </a:xfrm>
        </p:spPr>
        <p:txBody>
          <a:bodyPr>
            <a:noAutofit/>
          </a:bodyPr>
          <a:lstStyle/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3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Slovenský zväz kickboxu ako jediný oficiálny predstaviteľ amatérskeho kickboxu na Slovensku je pevne začlenený v celoštátnych štruktúrach a strešných orgánoch športu (Konfederácia športových zväzov SR, Ministerstvo školstva, vedy, výskumu a športu SR, Antidopingová agentúra SR a od roku 2019 ako riadny člen Slovenského olympijského a športového výboru. Prijatím nového Zákona o športe stoja pred SZKB nové náročné úlohy, ktoré SZKB plní ako národný športový zväz. </a:t>
            </a:r>
          </a:p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3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má svoje pevné miesto v rodine 137 členských krajín svetovej asociácie kickboxu WAKO (</a:t>
            </a:r>
            <a:r>
              <a:rPr lang="sk-SK" sz="230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sk-SK" sz="23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Association Of </a:t>
            </a:r>
            <a:r>
              <a:rPr lang="sk-SK" sz="230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Kickboxing</a:t>
            </a:r>
            <a:r>
              <a:rPr lang="sk-SK" sz="23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30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sk-SK" sz="23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 podporu jej vedenia. SZKB presadzuje politiku WAKO, ktorá ho priviedla k uznaniu MOV (IOC). SZKB má i personálne zastúpenie vo Výkonnom výbore WAKO IF ako i v ďalších štruktúrach WAKO. 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  <a:tabLst>
                <a:tab pos="3648075" algn="l"/>
              </a:tabLst>
            </a:pPr>
            <a:r>
              <a:rPr lang="sk-SK" sz="23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má dobré vzťahy so susednými federáciami kickboxu (HUN, POL, CZE, UKR...)</a:t>
            </a:r>
            <a:endParaRPr lang="sk-SK" sz="2300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C75FA95-5265-4639-A020-59321A88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0635-4BED-426F-8DBF-DBA8029F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Odborné komisie pracovali v nasledovnom zložení:</a:t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32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2BFEB1-B237-4D99-9DF0-5E818C73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1187777"/>
            <a:ext cx="11085921" cy="5670223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Športovo</a:t>
            </a: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 technická </a:t>
            </a: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komisia</a:t>
            </a:r>
            <a:r>
              <a:rPr lang="cs-CZ" sz="29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endParaRPr lang="sk-SK" sz="29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685800" indent="-457200" algn="just"/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predseda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Jozef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Kolozsy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členovia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Zuzana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Žarnayová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Lucia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Fecková</a:t>
            </a:r>
            <a:endParaRPr lang="sk-SK" sz="29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Komisia</a:t>
            </a: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rozhodcov</a:t>
            </a:r>
            <a:r>
              <a:rPr lang="cs-CZ" sz="29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 </a:t>
            </a:r>
            <a:endParaRPr lang="sk-SK" sz="29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685800" indent="-457200" algn="just"/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predseda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Michaela Kováčová,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členovia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Rastislav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Babinčák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Roman Možný.</a:t>
            </a:r>
          </a:p>
          <a:p>
            <a:pPr indent="0" algn="just">
              <a:buNone/>
            </a:pP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Trénersko</a:t>
            </a: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 metodická </a:t>
            </a: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komisia</a:t>
            </a:r>
            <a:r>
              <a:rPr lang="cs-CZ" sz="29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endParaRPr lang="sk-SK" sz="29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678815" indent="-457200" algn="just"/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predseda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Marek Melko,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repr.tréneri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–Matej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Kurač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ring, Jozef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Kolozsy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tatami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skúšobní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komisári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tech.vyspelosti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predseda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Viktor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Žuffa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členovia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Ľuboslav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Bodor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Roman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Štamposký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endParaRPr lang="sk-SK" sz="29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21615" indent="0" algn="just">
              <a:spcAft>
                <a:spcPts val="0"/>
              </a:spcAft>
              <a:buNone/>
            </a:pP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Sekretariát:</a:t>
            </a:r>
          </a:p>
          <a:p>
            <a:pPr marL="678815" indent="-457200" algn="just"/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gen.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sekretár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Viliam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Sabol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ekonóm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Martin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Onuščák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asistent – Lucia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endParaRPr lang="sk-SK" sz="29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Matrika:</a:t>
            </a:r>
          </a:p>
          <a:p>
            <a:pPr algn="just"/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Matrikár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Peter Baláž.</a:t>
            </a:r>
            <a:endParaRPr lang="sk-SK" sz="29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Disciplinárna</a:t>
            </a: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komisia</a:t>
            </a: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  <a:endParaRPr lang="sk-SK" sz="29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Predseda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Rastislav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Babinčák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členovia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– Ľuboš Takáč, Martin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Muravský</a:t>
            </a:r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endParaRPr lang="sk-SK" sz="29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cs-CZ" sz="2900" b="1" u="sng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Kontrolór</a:t>
            </a:r>
            <a:r>
              <a:rPr lang="cs-CZ" sz="29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cs-CZ" sz="2900" dirty="0">
                <a:latin typeface="Book Antiqua" panose="02040602050305030304" pitchFamily="18" charset="0"/>
                <a:ea typeface="Times New Roman" panose="02020603050405020304" pitchFamily="18" charset="0"/>
              </a:rPr>
              <a:t> Katarína </a:t>
            </a:r>
            <a:r>
              <a:rPr lang="cs-CZ" sz="2900" dirty="0" err="1">
                <a:latin typeface="Book Antiqua" panose="02040602050305030304" pitchFamily="18" charset="0"/>
                <a:ea typeface="Times New Roman" panose="02020603050405020304" pitchFamily="18" charset="0"/>
              </a:rPr>
              <a:t>Vilhanová</a:t>
            </a:r>
            <a:endParaRPr lang="sk-SK" sz="29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Book Antiqua" panose="02040602050305030304" pitchFamily="18" charset="0"/>
            </a:endParaRPr>
          </a:p>
          <a:p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538A67D-05B9-4777-A72A-6DC503AB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2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D19404-6059-4500-B35B-DCBCA8E9D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756"/>
            <a:ext cx="10515600" cy="6101548"/>
          </a:xfrm>
        </p:spPr>
        <p:txBody>
          <a:bodyPr>
            <a:noAutofit/>
          </a:bodyPr>
          <a:lstStyle/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Zväz realizuje domácu amatérsku súťaž - SZKB </a:t>
            </a:r>
            <a:r>
              <a:rPr lang="sk-SK" sz="200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ligu, medzinárodný turnaj Slovak </a:t>
            </a:r>
            <a:r>
              <a:rPr lang="sk-SK" sz="200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ktorý má svoje pevné miesto v svetovom kalendári WAKO, i domáci šampionát - Majstrovstvá SR, ktoré sú vrcholnou domácou majstrovskou súťažou. </a:t>
            </a:r>
          </a:p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podporuje aj finančne jednotlivé kluby pri práci s mládežou prostredníctvom príspevku 15% klubom, prostredníctvom dotácií za účasť športovcov SZKB na vybraných medzinárodných turnajoch WAKO uvedených v Kalendári aktivít SZKB. </a:t>
            </a:r>
          </a:p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podporuje vrcholných seniorských reprezentantov-medailistov z MS a ME prostredníctvom projektu športovcov Top Teamu SZKB.</a:t>
            </a:r>
          </a:p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finančne ocenil zisk bodov jednotlivých klubov SZKB v dlhodobej súťaži – </a:t>
            </a:r>
            <a:r>
              <a:rPr lang="sk-SK" sz="200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lige SZKB. </a:t>
            </a:r>
          </a:p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finančne odmenil úspešných reprezentantov – seniorov a juniorov – medailistov z MS a ME. </a:t>
            </a:r>
          </a:p>
          <a:p>
            <a:pPr marL="220980" indent="0">
              <a:lnSpc>
                <a:spcPct val="115000"/>
              </a:lnSpc>
              <a:buNone/>
              <a:tabLst>
                <a:tab pos="3648075" algn="l"/>
              </a:tabLst>
            </a:pP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realizuje výber a prípravu reprezentácie v kadetských, juniorských i seniorských kategóriách, ako i jej samotnú realizáciu na Majstrovstvách sveta a Európy – s veľmi dobrými výsledkami. </a:t>
            </a:r>
          </a:p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0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sk-SK" sz="2000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842798A-FB21-4E0C-A165-557C78D2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0F2296-9DA3-4F27-806C-21AADA1DA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938"/>
            <a:ext cx="10515600" cy="5847025"/>
          </a:xfrm>
        </p:spPr>
        <p:txBody>
          <a:bodyPr>
            <a:noAutofit/>
          </a:bodyPr>
          <a:lstStyle/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4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Zväz sa spolupodieľa  na realizácii poloprofesionálnej nadstavby –</a:t>
            </a:r>
            <a:r>
              <a:rPr lang="sk-SK" sz="240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galavečerov</a:t>
            </a:r>
            <a:r>
              <a:rPr lang="sk-SK" sz="24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-prostredníctvom licencie WAKO PRO, pre štart profesionálnej kariéry úspešných skúsených amatérskych športovcov, pričom prácu v tejto oblasti bola realizovaná vytvorením profesionálnej sekcie SZKB.</a:t>
            </a:r>
          </a:p>
          <a:p>
            <a:pPr marL="220980"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sz="24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Slovenský zväz kickboxu realizuje odborné vzdelávanie trénerov a rozhodcov prostredníctvom akreditovaného programu školení.      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  <a:tabLst>
                <a:tab pos="3648075" algn="l"/>
              </a:tabLst>
            </a:pPr>
            <a:r>
              <a:rPr lang="sk-SK" sz="24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Realizáciou všetkých vyššie uvedených činností a oblastí Slovenský zväz kickboxu napĺňa úlohy vyplývajúce zo Stanov SZKB a umožňuje úspešnú sebarealizáciu  a zdravý, harmonický rozvoj osobnosti občanov Slovenskej republiky v tomto športe – kickboxe.</a:t>
            </a:r>
          </a:p>
          <a:p>
            <a:pPr marL="220980" lvl="0" indent="0">
              <a:lnSpc>
                <a:spcPct val="115000"/>
              </a:lnSpc>
              <a:buNone/>
              <a:tabLst>
                <a:tab pos="3648075" algn="l"/>
              </a:tabLst>
            </a:pPr>
            <a:endParaRPr lang="sk-SK" sz="1600" dirty="0">
              <a:solidFill>
                <a:prstClr val="black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71AE145-24F7-405D-87C8-884775DD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5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271817-3B7D-4C23-B88D-E6E28A210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584"/>
            <a:ext cx="10515600" cy="5479379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3648075" algn="l"/>
              </a:tabLst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Banskej Bystrici dňa  19.júna 2020.			</a:t>
            </a:r>
            <a:r>
              <a:rPr lang="sk-SK" sz="18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endParaRPr lang="sk-SK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648075" algn="l"/>
              </a:tabLst>
            </a:pPr>
            <a:endParaRPr lang="sk-SK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648075" algn="l"/>
              </a:tabLst>
            </a:pPr>
            <a:endParaRPr lang="sk-SK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648075" algn="l"/>
              </a:tabLst>
            </a:pPr>
            <a:endParaRPr lang="sk-SK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648075" algn="l"/>
              </a:tabLst>
            </a:pPr>
            <a:endParaRPr lang="sk-SK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648075" algn="l"/>
              </a:tabLst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PRÍLOHY:  </a:t>
            </a:r>
            <a:endParaRPr lang="sk-SK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-audítorská správa SZKB 2019</a:t>
            </a:r>
            <a:endParaRPr lang="sk-SK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3648075" algn="l"/>
              </a:tabLst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-Účtovná závierka SZKB 2019</a:t>
            </a:r>
            <a:endParaRPr lang="sk-SK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CD2623B-81A9-4A93-A526-E7E49094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683" y="1508290"/>
            <a:ext cx="4393698" cy="365493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0586700-0E7A-4C5F-AB4F-29225066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692D4F7B-69D7-4F1D-86F2-F7E7E0D4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A18049-3DAC-43E0-B570-9C79ADD2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sk-SK" b="1" dirty="0">
              <a:solidFill>
                <a:srgbClr val="FF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sk-SK" sz="36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Slovenský zväz kickboxu</a:t>
            </a:r>
            <a:r>
              <a:rPr lang="sk-SK" sz="36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sz="3600" dirty="0">
                <a:solidFill>
                  <a:srgbClr val="1D212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 stal oficiálnym členom Slovenského olympijského a športového výboru!</a:t>
            </a:r>
            <a:br>
              <a:rPr lang="sk-SK" sz="3600" dirty="0">
                <a:solidFill>
                  <a:srgbClr val="1D212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sk-SK" sz="3600" dirty="0">
                <a:solidFill>
                  <a:srgbClr val="1D212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Dňa 26.4.2019, na 56.valnom zhromaždení SOŠV v Bratislave, členská základňa hlasovaním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sk-SK" sz="3600" dirty="0">
                <a:solidFill>
                  <a:srgbClr val="1D212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r>
              <a:rPr lang="sk-SK" sz="3600" b="1" dirty="0">
                <a:solidFill>
                  <a:srgbClr val="1D212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 r i j a l a</a:t>
            </a:r>
            <a:r>
              <a:rPr lang="sk-SK" sz="3600" dirty="0">
                <a:solidFill>
                  <a:srgbClr val="1D212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sk-SK" sz="3600" dirty="0">
                <a:solidFill>
                  <a:srgbClr val="1D212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Slovenský zväz kickboxu za riadneho člena.</a:t>
            </a:r>
            <a:endParaRPr lang="sk-SK" sz="3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745D698-38BC-415A-A017-FCB9C413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7338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Míľniky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rozhodujúce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udalosti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 činnosti) SZKB </a:t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 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uvedenom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období 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boli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nasledovné</a:t>
            </a:r>
            <a:endParaRPr lang="sk-SK" sz="32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5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5DF987-FD7D-4260-B3FD-233B1280C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584"/>
            <a:ext cx="10515600" cy="5479379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cs-CZ" b="1" u="sng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WAKO </a:t>
            </a:r>
            <a:r>
              <a:rPr lang="cs-CZ" b="1" u="sng" dirty="0" err="1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medzinárodný</a:t>
            </a:r>
            <a:r>
              <a:rPr lang="cs-CZ" b="1" u="sng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turnaj SLOVAK OPEN – Bratislava, 15.-17.2.2019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SZKB realizovalo 20.ročník medzinárodného turnaja Slovak </a:t>
            </a:r>
            <a:r>
              <a:rPr lang="sk-SK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Bratislave  </a:t>
            </a:r>
            <a:endParaRPr lang="sk-SK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dňoch 15.- 17.2.2019, ktorého sa zúčastnilo 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518 bojovníkov s 903 štartmi z 91 </a:t>
            </a:r>
            <a:endParaRPr lang="sk-SK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klubov a 7 krajín </a:t>
            </a:r>
            <a:r>
              <a:rPr lang="sk-SK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Európy.</a:t>
            </a:r>
          </a:p>
          <a:p>
            <a:pPr indent="0"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sk-SK" b="1" u="sng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SZKB Majstrovstvá SR v kickboxe – Levice, 8.6.2019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 sobotu 8.6.2019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mestskej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športovej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hale v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Leviciach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uskutočnili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SZKB </a:t>
            </a:r>
            <a:r>
              <a:rPr lang="cs-CZ" b="1" dirty="0" err="1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Majstrovstvá</a:t>
            </a:r>
            <a:r>
              <a:rPr lang="cs-CZ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Slovenskej</a:t>
            </a:r>
            <a:r>
              <a:rPr lang="cs-CZ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republiky v kickboxe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Súťaže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zúčastnilo 360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štartujúcich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 30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klubov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Slovenska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4DFF01C-AAF2-409B-9D80-E719CE33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6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11F31-1CA3-4D7F-B5A2-59A63F2D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982"/>
          </a:xfrm>
        </p:spPr>
        <p:txBody>
          <a:bodyPr>
            <a:normAutofit fontScale="90000"/>
          </a:bodyPr>
          <a:lstStyle/>
          <a:p>
            <a:pPr marL="449580" lvl="0" indent="-228600">
              <a:spcBef>
                <a:spcPts val="1000"/>
              </a:spcBef>
            </a:pPr>
            <a:r>
              <a:rPr lang="sk-SK" sz="2000" b="1" u="sng" dirty="0">
                <a:solidFill>
                  <a:srgbClr val="0070C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EUSA Univerzitné Majstrovstvá Európy bojových športov – Záhreb (CRO), 30.7. – 4.8.2019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4D48FE-34B0-4BC4-A24E-953F1E45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108"/>
            <a:ext cx="10515600" cy="564665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 dňoch 30.7. až 4.8.2019 sa v chorvátskom hlavnom meste Záhreb uskutočnili EUSA Univerzitné Majstrovstvá Európy bojových športov (karate,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judo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taekwondo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kickboxing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), kde Slovenskú republiku v kickboxe reprezentoval výber univerzitných športovcov Slovenského zväzu kickboxu. V ringu v disciplíne K1 to boli Monika Chochlíková (56 kg), Lucia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(60 kg), Alexandra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Filipová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(65 kg), Attila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Garamszeghy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(75 kg). Na tatami v disciplíne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light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contact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to boli Dominika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Karchová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(55 kg), Lucia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Fecková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(55 kg), Sofia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Adamečková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(65 kg), Marek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Karlík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(74 kg). </a:t>
            </a:r>
            <a:endParaRPr lang="sk-SK" sz="20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 konkurencii vyše 200 pretekárov zo 101 univerzít 19 krajín Európy sa naši reprezentanti vôbec nestratili, skôr spôsobili malú senzáciu, keď naše ženy v ringu vyhrali – 3 vypísané váhy v K1 žien – 3 Slovenky vo finále – 3 zlaté medaily. Monika Chochlíková zvíťazila vo váhe do 56 kg, Lucia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vyhrala kategóriu do 60 kg a Alexandra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Filipová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 65 kg. Navyše Lucia </a:t>
            </a:r>
            <a:r>
              <a:rPr lang="sk-SK" sz="2000" dirty="0" err="1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bola vyhlásená za najlepšiu ženskú zápasníčku v ringovej disciplíne K1 !!!</a:t>
            </a:r>
            <a:endParaRPr lang="sk-SK" sz="20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2000" dirty="0">
                <a:solidFill>
                  <a:srgbClr val="1C1E2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Ziskom 3 zlatých medailí sa naši univerzitní reprezentanti v kickboxe umiestnili na fantastickom 3.mieste v poradí krajín za Maďarskom a Ukrajinou a predbehli tak aj oveľa početnejšie výpravy na tomto šampionáte.</a:t>
            </a:r>
            <a:endParaRPr lang="sk-SK" sz="20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endParaRPr lang="sk-SK" sz="2000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727FB33-E7C6-4DDA-B4A0-C68CBCDE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3AAE5-79C2-4360-A2A0-A102CB6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28" y="431113"/>
            <a:ext cx="10515600" cy="31591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sk-SK" sz="20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WAKO Majstrovstvá Európy juniorov a kadetov  - </a:t>
            </a:r>
            <a:r>
              <a:rPr lang="sk-SK" sz="2000" b="1" u="sng" dirty="0" err="1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Gyor</a:t>
            </a:r>
            <a:r>
              <a:rPr lang="sk-SK" sz="20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(HUN) - 23.8.-1.9.2019</a:t>
            </a:r>
            <a:endParaRPr lang="sk-SK" sz="2000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6F01AF-019A-45AE-8102-F4D2DA94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534"/>
            <a:ext cx="10515600" cy="563722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 AUDI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Arene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Gyor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mieste konania turnaja, sa počas 6 zápasových dní v konkurencii 1991 štartujúcich z 39 krajín, predstavila aj 25 členná pretekárska výprava, ktorá domov doniesla 12 medailí, 1 zlatú, 1 striebornú a 10 bronzových. 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 najvyšší stupienok víťazov sa postavila Karin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Dériková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nováčik v reprezentácii, keď dokázala vyhrať kategóriu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contact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junioriek nad 70 kg a vo finále poraziť domácu maďarskú reprezentantku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Eniko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Halászovú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3:0 na body.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Striebro si z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Gyoru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domov prináša z ringu Patrik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Nitecki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keď po výborných výkonoch v K1 juniorov do 60 kg nestačil len vo finále na výborne disponovaného Poliaka Adriana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Guniu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 prehral 1:2 na body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10 bronzových pre Slovensko vybojovali: 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 ringu: -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Réka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Harajdová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(K1 junioriek do 52 kg), Daniel Ďuriš (K1 juniorov do 54 kg), Erik Tóth (K1 juniorov do 86 kg).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 tatami: - Igor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Banič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starších kadetov do 47 kg), 2 x Alex Vlk (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contact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starších kadetov nad 69 kg), Karin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Dériková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junioriek nad 70 kg), Emma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Sabadošová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starších kadetiek do 50 kg), Natália Ďuricová (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starších kadetiek do 42  kg) a Tomáš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Matta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contact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juniorov do 94 kg).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1CB5770-DD6C-4B3B-9758-9A6288D0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D0908-5A5B-4D38-9EA7-D4A455C9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554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cs-CZ" sz="18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WAKO </a:t>
            </a:r>
            <a:r>
              <a:rPr lang="cs-CZ" sz="1800" b="1" u="sng" dirty="0" err="1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Majstrovstvá</a:t>
            </a:r>
            <a:r>
              <a:rPr lang="cs-CZ" sz="18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b="1" u="sng" dirty="0" err="1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sveta</a:t>
            </a:r>
            <a:r>
              <a:rPr lang="cs-CZ" sz="18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b="1" u="sng" dirty="0" err="1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seniorov</a:t>
            </a:r>
            <a:r>
              <a:rPr lang="cs-CZ" sz="18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 LC, LK, K1- Sarajevo (BIH) - 19.-27.10.2019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219DC2-83B3-4EAC-AD32-07847D92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412"/>
            <a:ext cx="10515600" cy="572207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 Vynikajúci úspech sa podaril slovenskej reprezentácii v kickboxe na 22.WAKO Majstrovstvách sveta v disciplínach K1,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low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 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light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kontakt v Sarajeve (Bosna a Hercegovina).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 šampionáte v konkurencii  754 pretekárov z 58 krajín sveta štartovala aj 14 členná pretekárska výprava, ktorá napokon vydolovala v obrovskej konkurencii 2 cenné kovy.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23 ročná slovenská reprezentantka, </a:t>
            </a:r>
            <a:r>
              <a:rPr lang="sk-SK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Monika Chochlíková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členka Top tímu Slovenského zväzu kickboxu vybojovala fantastický úspech a získal pre Slovensko zlatú medailu v ringovej disciplíne K1 ženy do 52 kg, keď na ceste za zlatom zdolala postupne Rumunku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Balsoiou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Monica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 na body), ďalej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Raftopoulou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Xanthipi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 Grécka (KO v 2.kole), v semifinále Srbku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Veic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Stasa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(3:0) a vo finále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Nunez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Mariana z Brazílie. Monika ako minuloročná Majsterka Európy z Bratislavy v tejto disciplíne tak získal prvú svoju medailu zo svetového šampionátu a zaradila sa tak k našim úspešným ženským reprezentantkám v disciplíne K1 na svetových šampionátoch (rok 2015 Belehrad - Veronika Petríková – 56 kg zlato, Veronika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– 65 kg striebro, Lucia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– 60 kg bronz, rok 2017 – Lucia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Cmárová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– 60 kg bronz, a za mužov Tomáš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Tadlánek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– 60 kg bronz).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r>
              <a:rPr lang="sk-SK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Barbora Mayerová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19 ročný nováčik v seniorskej reprezentácii, dosiahla vynikajúci úspech pri svojom prvom štarte na seniorských MS, keď získala pre Slovensko bronz v ringovej disciplíne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low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žien do 52 kg. Na ceste za úspechom zdolala v 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pavúku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najprv Francúzku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Torchio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Monica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(3:0) a Američanku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Helton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Lillie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(3:0). V semifinále bola nad jej sily favoritka turnaja, Srbka  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Bukvic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Saida</a:t>
            </a:r>
            <a:r>
              <a:rPr lang="sk-SK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 tak zostala Barbora na bronzovom stupienku, čo je aj tak fantastický úspech!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76AE51F-8034-4DB4-BE1C-21C6DEC82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4C7CF-2548-42CD-8133-1440537F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2714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sk-SK" sz="20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WAKO Majstrovstvá sveta seniorov FC, KL, PF - </a:t>
            </a:r>
            <a:r>
              <a:rPr lang="sk-SK" sz="2000" b="1" u="sng" dirty="0" err="1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Antalya</a:t>
            </a:r>
            <a:r>
              <a:rPr lang="sk-SK" sz="2000" b="1" u="sng" dirty="0">
                <a:solidFill>
                  <a:srgbClr val="2F5496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 (TUR) 23.-30.11.2019</a:t>
            </a:r>
            <a:endParaRPr lang="sk-SK" sz="2000" dirty="0">
              <a:latin typeface="Book Antiqua" panose="0204060205030503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828088-2133-4B96-968B-F41128C8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840"/>
            <a:ext cx="10515600" cy="588232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Vynikajúci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úspech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podaril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slovenskej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reprezentácii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kickboxe na 23.WAKO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Majstrovstvách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sveta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disciplínach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fullcontact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pointfighting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tureckej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Antalyi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 šampionáte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konkurencii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696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pretekárov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63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krajín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sveta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štartovala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aj 12 členná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pretekárska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výprava,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ktorá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napokon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vydolovala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obrovskej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konkurencii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4 cenné kovy- 1 zlatá, 1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strieborná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 2 bronzové. 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Marek Karlík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21 ročný reprezentant SZKB, dokázal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obhájiť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svoj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titul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svetového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šampióna na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tatami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mužov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 74 kg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spred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dvoch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rokov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MS v Budapešti a získal i 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tureckej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Antalyi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zlato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Slovensko,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keď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finále porazil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domáceho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favorita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Recep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 Na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ceste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 finále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postupne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zdolal Marek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Iračana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Mohamada Al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Salawi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Poliaka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Mateusza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Kowalskeho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Izraelčana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Ameera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Asada. 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20 ročná slovenská reprezentantka, </a:t>
            </a:r>
            <a:r>
              <a:rPr lang="cs-CZ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Alexandra Filipová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vybojovala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vynikajúci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úspech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 získala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Slovensko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striebornú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medailu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ringovej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disciplíne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fullcontact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žien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 70 kg,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keď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ceste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zlatom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zdolala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postupne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Nemku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Aline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Soudjinou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 na body), potom v semifinále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obhajkyňu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svetového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titulu Karolinu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Dziedzic-Gruszowsku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Poľska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a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nakoniec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finálovom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galavečeri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podľahla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tesne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1:2 na body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Nórke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Thea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Vatshelle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(3:0). Alexandra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ako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minuloročná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Majsterka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Európy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 Bratislavy v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disciplíne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lowkick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žien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 70 kg, a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minuloročnom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bronze z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fullcontactu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žien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 70 kg na ME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Maribore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tak získala historicky druhé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striebro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svetového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šampionátu WAKO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fullcontacte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žien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r>
              <a:rPr lang="cs-CZ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Dominika </a:t>
            </a:r>
            <a:r>
              <a:rPr lang="cs-CZ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Karchová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23 ročná reprezentantka SR,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dosiahla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vynikajúci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úspech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žien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 50 kg,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keď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po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minuloročnom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zisku bronzu z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Majstrovstiev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Európy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Bratislave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pridala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tomto roku bronz na seniorských MS,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keď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ceste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úspechom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zdolala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pavúku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najprv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Iránčanku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Mahdieh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Dousti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(3:0) a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Rakúšanku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Aniku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Wegscheider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(3:0). V semifinále bola nad jej sily Bulharka Kristina Nikolova a tak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zostala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Dominika na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bronzovom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stupienku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  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Štvrtým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bronzovým,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medailistom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slovenskej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partie bol 37 ročný matador </a:t>
            </a:r>
            <a:r>
              <a:rPr lang="cs-CZ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Jaroslav </a:t>
            </a:r>
            <a:r>
              <a:rPr lang="cs-CZ" b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Paľa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kicklighte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mužov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nad 94 kg,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ktorý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najprv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zdolal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Iračana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Rami Al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Jewari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potom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Taliana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Marca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Caviderucci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a v semifinále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podľahol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Maďarovi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Balázsovi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Vidovi. 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Nesmieme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zabudnúť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obrovský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úspech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Slovenského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zväzu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kickboxu na poli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športovej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diplomacie,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keď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na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riadnom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Valnom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zhromaždení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svetovej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asociácie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kickboxu WAKO bola do Výkonného výboru WAKO zvolená Michaela Kováčová a 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týmto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sa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stala historicky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najvyšším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funkcionárom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WAKO </a:t>
            </a:r>
            <a:r>
              <a:rPr lang="cs-CZ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zo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SR. </a:t>
            </a:r>
            <a:endParaRPr lang="sk-SK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endParaRPr lang="sk-SK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022DF10-B50B-489A-8450-695B70EA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10" y="648101"/>
            <a:ext cx="92381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517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3416</TotalTime>
  <Words>6624</Words>
  <Application>Microsoft Office PowerPoint</Application>
  <PresentationFormat>Širokouhlá</PresentationFormat>
  <Paragraphs>748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Symbol</vt:lpstr>
      <vt:lpstr>Times New Roman</vt:lpstr>
      <vt:lpstr>Trebuchet MS</vt:lpstr>
      <vt:lpstr>Wingdings 3</vt:lpstr>
      <vt:lpstr>Fazeta</vt:lpstr>
      <vt:lpstr>Prezentácia programu PowerPoint</vt:lpstr>
      <vt:lpstr>Výročná správa  o činnosti SZKB za obdobie od 1.1.2019 do 31.12.2019</vt:lpstr>
      <vt:lpstr>Odborné komisie pracovali v nasledovnom zložení: </vt:lpstr>
      <vt:lpstr>Míľniky (rozhodujúce udalosti a činnosti) SZKB  v uvedenom období boli nasledovné</vt:lpstr>
      <vt:lpstr>Prezentácia programu PowerPoint</vt:lpstr>
      <vt:lpstr>EUSA Univerzitné Majstrovstvá Európy bojových športov – Záhreb (CRO), 30.7. – 4.8.2019</vt:lpstr>
      <vt:lpstr>WAKO Majstrovstvá Európy juniorov a kadetov  - Gyor (HUN) - 23.8.-1.9.2019</vt:lpstr>
      <vt:lpstr>WAKO Majstrovstvá sveta seniorov  LC, LK, K1- Sarajevo (BIH) - 19.-27.10.2019</vt:lpstr>
      <vt:lpstr>WAKO Majstrovstvá sveta seniorov FC, KL, PF - Antalya (TUR) 23.-30.11.2019</vt:lpstr>
      <vt:lpstr>Sekretariát SZKB</vt:lpstr>
      <vt:lpstr>Sekretariát SZKB</vt:lpstr>
      <vt:lpstr>ROČNÁ ÚČTOVNÁ ZÁVIERKA A ZHODNOTENIE ZÁKLADNÝCH ÚDAJOV V NEJ OBSIAHNUTÝCH</vt:lpstr>
      <vt:lpstr>Prezentácia programu PowerPoint</vt:lpstr>
      <vt:lpstr>VÝROK AUDÍTORA K ROČNEJ ÚČTOVNEJ ZÁVIERKE</vt:lpstr>
      <vt:lpstr>Prezentácia programu PowerPoint</vt:lpstr>
      <vt:lpstr>Prehľad výnosov podľa zdrojov a ich pôvodu (podrobný rozpis účtov Výkazu ziskov a strát)</vt:lpstr>
      <vt:lpstr>Meno, priezvisko fyzických osôb a názov, sídlo a identifikačné číslo právnických osôb, ktorým športová organizácia poskytla zo svojho rozpočtu prostriedky prevyšujúce v súčte sumu 5 000 eur, a účel, na ktorý boli tieto prostriedky určené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Prehľad nákladov športovej organizácie (podrobný rozpis účtov Výkazu ziskov a strát)</vt:lpstr>
      <vt:lpstr>Záver: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Lucia Cmarova</dc:creator>
  <cp:lastModifiedBy>Lucia Cmarova</cp:lastModifiedBy>
  <cp:revision>27</cp:revision>
  <dcterms:created xsi:type="dcterms:W3CDTF">2020-06-09T13:54:09Z</dcterms:created>
  <dcterms:modified xsi:type="dcterms:W3CDTF">2020-06-16T19:38:06Z</dcterms:modified>
</cp:coreProperties>
</file>